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0" r:id="rId4"/>
  </p:sldMasterIdLst>
  <p:notesMasterIdLst>
    <p:notesMasterId r:id="rId32"/>
  </p:notesMasterIdLst>
  <p:handoutMasterIdLst>
    <p:handoutMasterId r:id="rId33"/>
  </p:handoutMasterIdLst>
  <p:sldIdLst>
    <p:sldId id="3047" r:id="rId5"/>
    <p:sldId id="3080" r:id="rId6"/>
    <p:sldId id="3052" r:id="rId7"/>
    <p:sldId id="3076" r:id="rId8"/>
    <p:sldId id="3077" r:id="rId9"/>
    <p:sldId id="3078" r:id="rId10"/>
    <p:sldId id="3051" r:id="rId11"/>
    <p:sldId id="3068" r:id="rId12"/>
    <p:sldId id="3053" r:id="rId13"/>
    <p:sldId id="3067" r:id="rId14"/>
    <p:sldId id="3054" r:id="rId15"/>
    <p:sldId id="3055" r:id="rId16"/>
    <p:sldId id="3061" r:id="rId17"/>
    <p:sldId id="3056" r:id="rId18"/>
    <p:sldId id="3079" r:id="rId19"/>
    <p:sldId id="3057" r:id="rId20"/>
    <p:sldId id="3069" r:id="rId21"/>
    <p:sldId id="3058" r:id="rId22"/>
    <p:sldId id="3059" r:id="rId23"/>
    <p:sldId id="3062" r:id="rId24"/>
    <p:sldId id="3074" r:id="rId25"/>
    <p:sldId id="3070" r:id="rId26"/>
    <p:sldId id="3073" r:id="rId27"/>
    <p:sldId id="3066" r:id="rId28"/>
    <p:sldId id="3075" r:id="rId29"/>
    <p:sldId id="3042" r:id="rId30"/>
    <p:sldId id="3050" r:id="rId31"/>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3C7C78-4CB0-443B-8D35-B1AAA7FD9E8C}">
          <p14:sldIdLst>
            <p14:sldId id="3047"/>
            <p14:sldId id="3080"/>
            <p14:sldId id="3052"/>
            <p14:sldId id="3076"/>
            <p14:sldId id="3077"/>
            <p14:sldId id="3078"/>
            <p14:sldId id="3051"/>
            <p14:sldId id="3068"/>
            <p14:sldId id="3053"/>
            <p14:sldId id="3067"/>
            <p14:sldId id="3054"/>
            <p14:sldId id="3055"/>
            <p14:sldId id="3061"/>
            <p14:sldId id="3056"/>
            <p14:sldId id="3079"/>
            <p14:sldId id="3057"/>
            <p14:sldId id="3069"/>
            <p14:sldId id="3058"/>
            <p14:sldId id="3059"/>
            <p14:sldId id="3062"/>
            <p14:sldId id="3074"/>
            <p14:sldId id="3070"/>
            <p14:sldId id="3073"/>
            <p14:sldId id="3066"/>
            <p14:sldId id="3075"/>
            <p14:sldId id="3042"/>
            <p14:sldId id="3050"/>
          </p14:sldIdLst>
        </p14:section>
      </p14:sectionLst>
    </p:ext>
    <p:ext uri="{EFAFB233-063F-42B5-8137-9DF3F51BA10A}">
      <p15:sldGuideLst xmlns:p15="http://schemas.microsoft.com/office/powerpoint/2012/main">
        <p15:guide id="1" orient="horz" pos="1162" userDrawn="1">
          <p15:clr>
            <a:srgbClr val="A4A3A4"/>
          </p15:clr>
        </p15:guide>
        <p15:guide id="2" pos="21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and Rambhai" initials="AR" lastIdx="5" clrIdx="6">
    <p:extLst>
      <p:ext uri="{19B8F6BF-5375-455C-9EA6-DF929625EA0E}">
        <p15:presenceInfo xmlns:p15="http://schemas.microsoft.com/office/powerpoint/2012/main" userId="S-1-5-21-962014225-1384456321-1458450816-12423" providerId="AD"/>
      </p:ext>
    </p:extLst>
  </p:cmAuthor>
  <p:cmAuthor id="1" name="Jian Stark" initials="JS" lastIdx="32" clrIdx="0">
    <p:extLst>
      <p:ext uri="{19B8F6BF-5375-455C-9EA6-DF929625EA0E}">
        <p15:presenceInfo xmlns:p15="http://schemas.microsoft.com/office/powerpoint/2012/main" userId="S-1-5-21-962014225-1384456321-1458450816-1030" providerId="AD"/>
      </p:ext>
    </p:extLst>
  </p:cmAuthor>
  <p:cmAuthor id="8" name="Sharon Williamson" initials="SW" lastIdx="1" clrIdx="7">
    <p:extLst>
      <p:ext uri="{19B8F6BF-5375-455C-9EA6-DF929625EA0E}">
        <p15:presenceInfo xmlns:p15="http://schemas.microsoft.com/office/powerpoint/2012/main" userId="68cfbf4a4febf13a" providerId="Windows Live"/>
      </p:ext>
    </p:extLst>
  </p:cmAuthor>
  <p:cmAuthor id="2" name="Jian" initials="J" lastIdx="3" clrIdx="1">
    <p:extLst>
      <p:ext uri="{19B8F6BF-5375-455C-9EA6-DF929625EA0E}">
        <p15:presenceInfo xmlns:p15="http://schemas.microsoft.com/office/powerpoint/2012/main" userId="Jian" providerId="None"/>
      </p:ext>
    </p:extLst>
  </p:cmAuthor>
  <p:cmAuthor id="9" name="Sharon" initials="S" lastIdx="6" clrIdx="8">
    <p:extLst>
      <p:ext uri="{19B8F6BF-5375-455C-9EA6-DF929625EA0E}">
        <p15:presenceInfo xmlns:p15="http://schemas.microsoft.com/office/powerpoint/2012/main" userId="Sharon" providerId="None"/>
      </p:ext>
    </p:extLst>
  </p:cmAuthor>
  <p:cmAuthor id="3" name="aleida_merlin" initials="a" lastIdx="12" clrIdx="2"/>
  <p:cmAuthor id="4" name="Thomas Borja" initials="TB" lastIdx="2" clrIdx="3">
    <p:extLst>
      <p:ext uri="{19B8F6BF-5375-455C-9EA6-DF929625EA0E}">
        <p15:presenceInfo xmlns:p15="http://schemas.microsoft.com/office/powerpoint/2012/main" userId="S-1-5-21-962014225-1384456321-1458450816-30258" providerId="AD"/>
      </p:ext>
    </p:extLst>
  </p:cmAuthor>
  <p:cmAuthor id="5" name="Philip Davies" initials="PD" lastIdx="16" clrIdx="4">
    <p:extLst>
      <p:ext uri="{19B8F6BF-5375-455C-9EA6-DF929625EA0E}">
        <p15:presenceInfo xmlns:p15="http://schemas.microsoft.com/office/powerpoint/2012/main" userId="S-1-5-21-962014225-1384456321-1458450816-9673" providerId="AD"/>
      </p:ext>
    </p:extLst>
  </p:cmAuthor>
  <p:cmAuthor id="6" name="Louise Howe" initials="LH" lastIdx="13" clrIdx="5">
    <p:extLst>
      <p:ext uri="{19B8F6BF-5375-455C-9EA6-DF929625EA0E}">
        <p15:presenceInfo xmlns:p15="http://schemas.microsoft.com/office/powerpoint/2012/main" userId="S-1-5-21-962014225-1384456321-1458450816-20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7BC"/>
    <a:srgbClr val="000F23"/>
    <a:srgbClr val="C0C0C0"/>
    <a:srgbClr val="7F7F7F"/>
    <a:srgbClr val="6AA6DC"/>
    <a:srgbClr val="ABCDEB"/>
    <a:srgbClr val="092E5B"/>
    <a:srgbClr val="39AB47"/>
    <a:srgbClr val="E7F5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autoAdjust="0"/>
    <p:restoredTop sz="95517" autoAdjust="0"/>
  </p:normalViewPr>
  <p:slideViewPr>
    <p:cSldViewPr snapToGrid="0">
      <p:cViewPr varScale="1">
        <p:scale>
          <a:sx n="68" d="100"/>
          <a:sy n="68" d="100"/>
        </p:scale>
        <p:origin x="1062" y="60"/>
      </p:cViewPr>
      <p:guideLst>
        <p:guide orient="horz" pos="1162"/>
        <p:guide pos="2162"/>
      </p:guideLst>
    </p:cSldViewPr>
  </p:slideViewPr>
  <p:notesTextViewPr>
    <p:cViewPr>
      <p:scale>
        <a:sx n="125" d="100"/>
        <a:sy n="125" d="100"/>
      </p:scale>
      <p:origin x="0" y="0"/>
    </p:cViewPr>
  </p:notesTextViewPr>
  <p:sorterViewPr>
    <p:cViewPr>
      <p:scale>
        <a:sx n="50" d="100"/>
        <a:sy n="5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2972421" cy="494049"/>
          </a:xfrm>
          <a:prstGeom prst="rect">
            <a:avLst/>
          </a:prstGeom>
        </p:spPr>
        <p:txBody>
          <a:bodyPr vert="horz" lIns="91494" tIns="45747" rIns="91494" bIns="45747" rtlCol="0"/>
          <a:lstStyle>
            <a:lvl1pPr algn="l">
              <a:defRPr sz="1200"/>
            </a:lvl1pPr>
          </a:lstStyle>
          <a:p>
            <a:endParaRPr lang="en-US"/>
          </a:p>
        </p:txBody>
      </p:sp>
      <p:sp>
        <p:nvSpPr>
          <p:cNvPr id="3" name="Date Placeholder 2"/>
          <p:cNvSpPr>
            <a:spLocks noGrp="1"/>
          </p:cNvSpPr>
          <p:nvPr>
            <p:ph type="dt" sz="quarter" idx="1"/>
          </p:nvPr>
        </p:nvSpPr>
        <p:spPr>
          <a:xfrm>
            <a:off x="3884031" y="1"/>
            <a:ext cx="2972421" cy="494049"/>
          </a:xfrm>
          <a:prstGeom prst="rect">
            <a:avLst/>
          </a:prstGeom>
        </p:spPr>
        <p:txBody>
          <a:bodyPr vert="horz" lIns="91494" tIns="45747" rIns="91494" bIns="45747" rtlCol="0"/>
          <a:lstStyle>
            <a:lvl1pPr algn="r">
              <a:defRPr sz="1200"/>
            </a:lvl1pPr>
          </a:lstStyle>
          <a:p>
            <a:fld id="{639F855B-C11E-4A68-9037-D8CDD2B79517}" type="datetimeFigureOut">
              <a:rPr lang="en-US" smtClean="0"/>
              <a:pPr/>
              <a:t>10/17/2024</a:t>
            </a:fld>
            <a:endParaRPr lang="en-US"/>
          </a:p>
        </p:txBody>
      </p:sp>
      <p:sp>
        <p:nvSpPr>
          <p:cNvPr id="4" name="Footer Placeholder 3"/>
          <p:cNvSpPr>
            <a:spLocks noGrp="1"/>
          </p:cNvSpPr>
          <p:nvPr>
            <p:ph type="ftr" sz="quarter" idx="2"/>
          </p:nvPr>
        </p:nvSpPr>
        <p:spPr>
          <a:xfrm>
            <a:off x="5" y="9378516"/>
            <a:ext cx="2972421" cy="494049"/>
          </a:xfrm>
          <a:prstGeom prst="rect">
            <a:avLst/>
          </a:prstGeom>
        </p:spPr>
        <p:txBody>
          <a:bodyPr vert="horz" lIns="91494" tIns="45747" rIns="91494" bIns="45747" rtlCol="0" anchor="b"/>
          <a:lstStyle>
            <a:lvl1pPr algn="l">
              <a:defRPr sz="1200"/>
            </a:lvl1pPr>
          </a:lstStyle>
          <a:p>
            <a:endParaRPr lang="en-US"/>
          </a:p>
        </p:txBody>
      </p:sp>
      <p:sp>
        <p:nvSpPr>
          <p:cNvPr id="5" name="Slide Number Placeholder 4"/>
          <p:cNvSpPr>
            <a:spLocks noGrp="1"/>
          </p:cNvSpPr>
          <p:nvPr>
            <p:ph type="sldNum" sz="quarter" idx="3"/>
          </p:nvPr>
        </p:nvSpPr>
        <p:spPr>
          <a:xfrm>
            <a:off x="3884031" y="9378516"/>
            <a:ext cx="2972421" cy="494049"/>
          </a:xfrm>
          <a:prstGeom prst="rect">
            <a:avLst/>
          </a:prstGeom>
        </p:spPr>
        <p:txBody>
          <a:bodyPr vert="horz" lIns="91494" tIns="45747" rIns="91494" bIns="45747" rtlCol="0" anchor="b"/>
          <a:lstStyle>
            <a:lvl1pPr algn="r">
              <a:defRPr sz="1200"/>
            </a:lvl1pPr>
          </a:lstStyle>
          <a:p>
            <a:fld id="{9B3DC88D-6BCB-443D-98E0-41EE0F05CAA5}" type="slidenum">
              <a:rPr lang="en-US" smtClean="0"/>
              <a:pPr/>
              <a:t>‹N°›</a:t>
            </a:fld>
            <a:endParaRPr lang="en-US"/>
          </a:p>
        </p:txBody>
      </p:sp>
    </p:spTree>
    <p:extLst>
      <p:ext uri="{BB962C8B-B14F-4D97-AF65-F5344CB8AC3E}">
        <p14:creationId xmlns:p14="http://schemas.microsoft.com/office/powerpoint/2010/main" val="1294497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2971800" cy="493712"/>
          </a:xfrm>
          <a:prstGeom prst="rect">
            <a:avLst/>
          </a:prstGeom>
        </p:spPr>
        <p:txBody>
          <a:bodyPr vert="horz" lIns="93233" tIns="46617" rIns="93233" bIns="46617" rtlCol="0"/>
          <a:lstStyle>
            <a:lvl1pPr algn="l">
              <a:defRPr sz="1200"/>
            </a:lvl1pPr>
          </a:lstStyle>
          <a:p>
            <a:endParaRPr lang="en-US"/>
          </a:p>
        </p:txBody>
      </p:sp>
      <p:sp>
        <p:nvSpPr>
          <p:cNvPr id="3" name="Date Placeholder 2"/>
          <p:cNvSpPr>
            <a:spLocks noGrp="1"/>
          </p:cNvSpPr>
          <p:nvPr>
            <p:ph type="dt" idx="1"/>
          </p:nvPr>
        </p:nvSpPr>
        <p:spPr>
          <a:xfrm>
            <a:off x="3884618" y="4"/>
            <a:ext cx="2971800" cy="493712"/>
          </a:xfrm>
          <a:prstGeom prst="rect">
            <a:avLst/>
          </a:prstGeom>
        </p:spPr>
        <p:txBody>
          <a:bodyPr vert="horz" lIns="93233" tIns="46617" rIns="93233" bIns="46617" rtlCol="0"/>
          <a:lstStyle>
            <a:lvl1pPr algn="r">
              <a:defRPr sz="1200"/>
            </a:lvl1pPr>
          </a:lstStyle>
          <a:p>
            <a:fld id="{351B4985-81DA-4952-A98A-E7821CCAFCEF}" type="datetimeFigureOut">
              <a:rPr lang="en-US" smtClean="0"/>
              <a:pPr/>
              <a:t>10/17/2024</a:t>
            </a:fld>
            <a:endParaRPr lang="en-US"/>
          </a:p>
        </p:txBody>
      </p:sp>
      <p:sp>
        <p:nvSpPr>
          <p:cNvPr id="4" name="Slide Image Placeholder 3"/>
          <p:cNvSpPr>
            <a:spLocks noGrp="1" noRot="1" noChangeAspect="1"/>
          </p:cNvSpPr>
          <p:nvPr>
            <p:ph type="sldImg" idx="2"/>
          </p:nvPr>
        </p:nvSpPr>
        <p:spPr>
          <a:xfrm>
            <a:off x="134938" y="738188"/>
            <a:ext cx="6588125" cy="3705225"/>
          </a:xfrm>
          <a:prstGeom prst="rect">
            <a:avLst/>
          </a:prstGeom>
          <a:noFill/>
          <a:ln w="12700">
            <a:solidFill>
              <a:prstClr val="black"/>
            </a:solidFill>
          </a:ln>
        </p:spPr>
        <p:txBody>
          <a:bodyPr vert="horz" lIns="93233" tIns="46617" rIns="93233" bIns="46617" rtlCol="0" anchor="ctr"/>
          <a:lstStyle/>
          <a:p>
            <a:endParaRPr lang="en-US"/>
          </a:p>
        </p:txBody>
      </p:sp>
      <p:sp>
        <p:nvSpPr>
          <p:cNvPr id="5" name="Notes Placeholder 4"/>
          <p:cNvSpPr>
            <a:spLocks noGrp="1"/>
          </p:cNvSpPr>
          <p:nvPr>
            <p:ph type="body" sz="quarter" idx="3"/>
          </p:nvPr>
        </p:nvSpPr>
        <p:spPr>
          <a:xfrm>
            <a:off x="685801" y="4690269"/>
            <a:ext cx="5486400" cy="4443413"/>
          </a:xfrm>
          <a:prstGeom prst="rect">
            <a:avLst/>
          </a:prstGeom>
        </p:spPr>
        <p:txBody>
          <a:bodyPr vert="horz" lIns="93233" tIns="46617" rIns="93233" bIns="466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378826"/>
            <a:ext cx="2971800" cy="493712"/>
          </a:xfrm>
          <a:prstGeom prst="rect">
            <a:avLst/>
          </a:prstGeom>
        </p:spPr>
        <p:txBody>
          <a:bodyPr vert="horz" lIns="93233" tIns="46617" rIns="93233" bIns="46617" rtlCol="0" anchor="b"/>
          <a:lstStyle>
            <a:lvl1pPr algn="l">
              <a:defRPr sz="1200"/>
            </a:lvl1pPr>
          </a:lstStyle>
          <a:p>
            <a:endParaRPr lang="en-US"/>
          </a:p>
        </p:txBody>
      </p:sp>
      <p:sp>
        <p:nvSpPr>
          <p:cNvPr id="7" name="Slide Number Placeholder 6"/>
          <p:cNvSpPr>
            <a:spLocks noGrp="1"/>
          </p:cNvSpPr>
          <p:nvPr>
            <p:ph type="sldNum" sz="quarter" idx="5"/>
          </p:nvPr>
        </p:nvSpPr>
        <p:spPr>
          <a:xfrm>
            <a:off x="3884618" y="9378826"/>
            <a:ext cx="2971800" cy="493712"/>
          </a:xfrm>
          <a:prstGeom prst="rect">
            <a:avLst/>
          </a:prstGeom>
        </p:spPr>
        <p:txBody>
          <a:bodyPr vert="horz" lIns="93233" tIns="46617" rIns="93233" bIns="46617" rtlCol="0" anchor="b"/>
          <a:lstStyle>
            <a:lvl1pPr algn="r">
              <a:defRPr sz="1200"/>
            </a:lvl1pPr>
          </a:lstStyle>
          <a:p>
            <a:fld id="{536408D8-B587-4765-927F-76CD9E27757C}" type="slidenum">
              <a:rPr lang="en-US" smtClean="0"/>
              <a:pPr/>
              <a:t>‹N°›</a:t>
            </a:fld>
            <a:endParaRPr lang="en-US"/>
          </a:p>
        </p:txBody>
      </p:sp>
    </p:spTree>
    <p:extLst>
      <p:ext uri="{BB962C8B-B14F-4D97-AF65-F5344CB8AC3E}">
        <p14:creationId xmlns:p14="http://schemas.microsoft.com/office/powerpoint/2010/main" val="40651151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23005" y="1504950"/>
            <a:ext cx="12222327" cy="48291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6"/>
              <a:gd name="connsiteY0" fmla="*/ 2000 h 10878"/>
              <a:gd name="connsiteX1" fmla="*/ 10000 w 10006"/>
              <a:gd name="connsiteY1" fmla="*/ 0 h 10878"/>
              <a:gd name="connsiteX2" fmla="*/ 10006 w 10006"/>
              <a:gd name="connsiteY2" fmla="*/ 10878 h 10878"/>
              <a:gd name="connsiteX3" fmla="*/ 0 w 10006"/>
              <a:gd name="connsiteY3" fmla="*/ 10000 h 10878"/>
              <a:gd name="connsiteX4" fmla="*/ 0 w 10006"/>
              <a:gd name="connsiteY4" fmla="*/ 2000 h 10878"/>
              <a:gd name="connsiteX0" fmla="*/ 0 w 10015"/>
              <a:gd name="connsiteY0" fmla="*/ 13 h 10878"/>
              <a:gd name="connsiteX1" fmla="*/ 10009 w 10015"/>
              <a:gd name="connsiteY1" fmla="*/ 0 h 10878"/>
              <a:gd name="connsiteX2" fmla="*/ 10015 w 10015"/>
              <a:gd name="connsiteY2" fmla="*/ 10878 h 10878"/>
              <a:gd name="connsiteX3" fmla="*/ 9 w 10015"/>
              <a:gd name="connsiteY3" fmla="*/ 10000 h 10878"/>
              <a:gd name="connsiteX4" fmla="*/ 0 w 10015"/>
              <a:gd name="connsiteY4" fmla="*/ 13 h 10878"/>
              <a:gd name="connsiteX0" fmla="*/ 0 w 10015"/>
              <a:gd name="connsiteY0" fmla="*/ 13 h 10907"/>
              <a:gd name="connsiteX1" fmla="*/ 10009 w 10015"/>
              <a:gd name="connsiteY1" fmla="*/ 0 h 10907"/>
              <a:gd name="connsiteX2" fmla="*/ 10015 w 10015"/>
              <a:gd name="connsiteY2" fmla="*/ 10878 h 10907"/>
              <a:gd name="connsiteX3" fmla="*/ 9 w 10015"/>
              <a:gd name="connsiteY3" fmla="*/ 10907 h 10907"/>
              <a:gd name="connsiteX4" fmla="*/ 0 w 10015"/>
              <a:gd name="connsiteY4" fmla="*/ 13 h 1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907">
                <a:moveTo>
                  <a:pt x="0" y="13"/>
                </a:moveTo>
                <a:lnTo>
                  <a:pt x="10009" y="0"/>
                </a:lnTo>
                <a:lnTo>
                  <a:pt x="10015" y="10878"/>
                </a:lnTo>
                <a:lnTo>
                  <a:pt x="9" y="10907"/>
                </a:lnTo>
                <a:cubicBezTo>
                  <a:pt x="6" y="7276"/>
                  <a:pt x="3" y="3644"/>
                  <a:pt x="0" y="13"/>
                </a:cubicBezTo>
                <a:close/>
              </a:path>
            </a:pathLst>
          </a:custGeom>
          <a:solidFill>
            <a:srgbClr val="007FEF">
              <a:alpha val="80000"/>
            </a:srgbClr>
          </a:solidFill>
        </p:spPr>
        <p:txBody>
          <a:bodyPr>
            <a:normAutofit/>
          </a:bodyPr>
          <a:lstStyle>
            <a:lvl1pPr algn="ctr">
              <a:defRPr sz="1800">
                <a:solidFill>
                  <a:schemeClr val="bg1"/>
                </a:solidFill>
              </a:defRPr>
            </a:lvl1pPr>
          </a:lstStyle>
          <a:p>
            <a:endParaRPr lang="en-NZ" dirty="0"/>
          </a:p>
        </p:txBody>
      </p:sp>
      <p:sp>
        <p:nvSpPr>
          <p:cNvPr id="32" name="Text Placeholder 31"/>
          <p:cNvSpPr>
            <a:spLocks noGrp="1"/>
          </p:cNvSpPr>
          <p:nvPr>
            <p:ph type="body" sz="quarter" idx="12" hasCustomPrompt="1"/>
          </p:nvPr>
        </p:nvSpPr>
        <p:spPr>
          <a:xfrm>
            <a:off x="536638" y="222624"/>
            <a:ext cx="8186448" cy="643611"/>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rgbClr val="404040"/>
                </a:solidFill>
                <a:latin typeface="+mn-lt"/>
                <a:ea typeface="+mj-ea"/>
                <a:cs typeface="Segoe UI Semibold" panose="020B0502040204020203" pitchFamily="34" charset="0"/>
              </a:defRPr>
            </a:lvl1pPr>
          </a:lstStyle>
          <a:p>
            <a:pPr lvl="0"/>
            <a:r>
              <a:rPr lang="en-US" dirty="0"/>
              <a:t>Title (Calibri 30 bold. RGB: 64/64/64)</a:t>
            </a:r>
          </a:p>
        </p:txBody>
      </p:sp>
      <p:sp>
        <p:nvSpPr>
          <p:cNvPr id="33" name="Text Placeholder 31"/>
          <p:cNvSpPr>
            <a:spLocks noGrp="1"/>
          </p:cNvSpPr>
          <p:nvPr>
            <p:ph type="body" sz="quarter" idx="13" hasCustomPrompt="1"/>
          </p:nvPr>
        </p:nvSpPr>
        <p:spPr>
          <a:xfrm>
            <a:off x="548213" y="859733"/>
            <a:ext cx="8186448" cy="430503"/>
          </a:xfrm>
        </p:spPr>
        <p:txBody>
          <a:bodyPr anchor="t">
            <a:normAutofit/>
          </a:bodyPr>
          <a:lstStyle>
            <a:lvl1pPr>
              <a:lnSpc>
                <a:spcPct val="100000"/>
              </a:lnSpc>
              <a:defRPr sz="2000" b="0">
                <a:solidFill>
                  <a:srgbClr val="39AB47"/>
                </a:solidFill>
                <a:latin typeface="+mn-lt"/>
              </a:defRPr>
            </a:lvl1pPr>
          </a:lstStyle>
          <a:p>
            <a:pPr lvl="0"/>
            <a:r>
              <a:rPr lang="en-US" dirty="0"/>
              <a:t>Sub-title (Calibri 20. RGB: 57/171/17)</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80184" y="345196"/>
            <a:ext cx="2285744" cy="489802"/>
          </a:xfrm>
          <a:prstGeom prst="rect">
            <a:avLst/>
          </a:prstGeom>
        </p:spPr>
      </p:pic>
      <p:sp>
        <p:nvSpPr>
          <p:cNvPr id="2" name="Slide Number Placeholder 3">
            <a:extLst>
              <a:ext uri="{FF2B5EF4-FFF2-40B4-BE49-F238E27FC236}">
                <a16:creationId xmlns:a16="http://schemas.microsoft.com/office/drawing/2014/main" id="{84B222E1-1B2E-1A3A-C7A8-90D1D48F8ECF}"/>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15" name="Text Placeholder 15">
            <a:extLst>
              <a:ext uri="{FF2B5EF4-FFF2-40B4-BE49-F238E27FC236}">
                <a16:creationId xmlns:a16="http://schemas.microsoft.com/office/drawing/2014/main" id="{832D9A83-8898-C5AF-B66F-2275DCDB7B3B}"/>
              </a:ext>
            </a:extLst>
          </p:cNvPr>
          <p:cNvSpPr>
            <a:spLocks noGrp="1"/>
          </p:cNvSpPr>
          <p:nvPr>
            <p:ph type="body" sz="quarter" idx="14" hasCustomPrompt="1"/>
          </p:nvPr>
        </p:nvSpPr>
        <p:spPr>
          <a:xfrm>
            <a:off x="536639" y="6417670"/>
            <a:ext cx="3857561" cy="353065"/>
          </a:xfrm>
        </p:spPr>
        <p:txBody>
          <a:bodyPr anchor="ctr">
            <a:normAutofit/>
          </a:bodyPr>
          <a:lstStyle>
            <a:lvl1pPr>
              <a:lnSpc>
                <a:spcPct val="100000"/>
              </a:lnSpc>
              <a:defRPr lang="en-US" sz="1600" kern="1200" dirty="0" smtClean="0">
                <a:solidFill>
                  <a:schemeClr val="tx1">
                    <a:lumMod val="75000"/>
                    <a:lumOff val="25000"/>
                  </a:schemeClr>
                </a:solidFill>
                <a:latin typeface="+mn-lt"/>
                <a:ea typeface="+mn-ea"/>
                <a:cs typeface="Segoe UI" panose="020B0502040204020203" pitchFamily="34" charset="0"/>
              </a:defRPr>
            </a:lvl1pPr>
          </a:lstStyle>
          <a:p>
            <a:pPr lvl="0"/>
            <a:r>
              <a:rPr lang="en-US" dirty="0"/>
              <a:t>Month 2023 </a:t>
            </a:r>
            <a:r>
              <a:rPr lang="en-NZ" sz="1600" dirty="0">
                <a:cs typeface="Segoe UI"/>
              </a:rPr>
              <a:t>© Rakon Limited</a:t>
            </a:r>
            <a:r>
              <a:rPr lang="en-US" dirty="0"/>
              <a:t> </a:t>
            </a:r>
          </a:p>
        </p:txBody>
      </p:sp>
    </p:spTree>
    <p:extLst>
      <p:ext uri="{BB962C8B-B14F-4D97-AF65-F5344CB8AC3E}">
        <p14:creationId xmlns:p14="http://schemas.microsoft.com/office/powerpoint/2010/main" val="2288292232"/>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Green Heading Grey Subtitle">
    <p:spTree>
      <p:nvGrpSpPr>
        <p:cNvPr id="1" name=""/>
        <p:cNvGrpSpPr/>
        <p:nvPr/>
      </p:nvGrpSpPr>
      <p:grpSpPr>
        <a:xfrm>
          <a:off x="0" y="0"/>
          <a:ext cx="0" cy="0"/>
          <a:chOff x="0" y="0"/>
          <a:chExt cx="0" cy="0"/>
        </a:xfrm>
      </p:grpSpPr>
      <p:sp>
        <p:nvSpPr>
          <p:cNvPr id="10" name="Text Placeholder 2"/>
          <p:cNvSpPr>
            <a:spLocks noGrp="1"/>
          </p:cNvSpPr>
          <p:nvPr>
            <p:ph type="body" sz="quarter" idx="14" hasCustomPrompt="1"/>
          </p:nvPr>
        </p:nvSpPr>
        <p:spPr>
          <a:xfrm>
            <a:off x="536576" y="1517650"/>
            <a:ext cx="5227616" cy="572407"/>
          </a:xfrm>
        </p:spPr>
        <p:txBody>
          <a:bodyPr/>
          <a:lstStyle>
            <a:lvl1pPr>
              <a:defRPr>
                <a:solidFill>
                  <a:schemeClr val="tx1">
                    <a:lumMod val="75000"/>
                    <a:lumOff val="25000"/>
                  </a:schemeClr>
                </a:solidFill>
              </a:defRPr>
            </a:lvl1pPr>
            <a:lvl2pPr>
              <a:defRPr/>
            </a:lvl2pPr>
            <a:lvl3pPr>
              <a:defRPr/>
            </a:lvl3pPr>
            <a:lvl4pPr>
              <a:defRPr/>
            </a:lvl4pPr>
          </a:lstStyle>
          <a:p>
            <a:pPr lvl="0"/>
            <a:r>
              <a:rPr lang="en-NZ" dirty="0"/>
              <a:t>Level 1 (Calibri 24</a:t>
            </a:r>
            <a:r>
              <a:rPr lang="en-US" dirty="0"/>
              <a:t>)</a:t>
            </a:r>
          </a:p>
        </p:txBody>
      </p:sp>
      <p:sp>
        <p:nvSpPr>
          <p:cNvPr id="12"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7" name="Text Placeholder 2"/>
          <p:cNvSpPr>
            <a:spLocks noGrp="1"/>
          </p:cNvSpPr>
          <p:nvPr>
            <p:ph type="body" sz="quarter" idx="20" hasCustomPrompt="1"/>
          </p:nvPr>
        </p:nvSpPr>
        <p:spPr>
          <a:xfrm>
            <a:off x="6289194" y="1517650"/>
            <a:ext cx="5227616" cy="572407"/>
          </a:xfrm>
        </p:spPr>
        <p:txBody>
          <a:bodyPr/>
          <a:lstStyle>
            <a:lvl1pPr>
              <a:defRPr>
                <a:solidFill>
                  <a:schemeClr val="tx1"/>
                </a:solidFill>
              </a:defRPr>
            </a:lvl1pPr>
            <a:lvl2pPr>
              <a:defRPr/>
            </a:lvl2pPr>
            <a:lvl3pPr>
              <a:defRPr/>
            </a:lvl3pPr>
            <a:lvl4pPr>
              <a:defRPr/>
            </a:lvl4pPr>
          </a:lstStyle>
          <a:p>
            <a:pPr lvl="0"/>
            <a:r>
              <a:rPr lang="en-NZ" dirty="0"/>
              <a:t>Level 1 (Calibri 24</a:t>
            </a:r>
            <a:r>
              <a:rPr lang="en-US" dirty="0"/>
              <a:t>)</a:t>
            </a:r>
          </a:p>
        </p:txBody>
      </p:sp>
      <p:sp>
        <p:nvSpPr>
          <p:cNvPr id="20" name="Content Placeholder 2" title="Bullet Points">
            <a:extLst>
              <a:ext uri="{FF2B5EF4-FFF2-40B4-BE49-F238E27FC236}">
                <a16:creationId xmlns:a16="http://schemas.microsoft.com/office/drawing/2014/main" id="{BFD7EA17-BE66-4636-9684-F93562587911}"/>
              </a:ext>
            </a:extLst>
          </p:cNvPr>
          <p:cNvSpPr>
            <a:spLocks noGrp="1"/>
          </p:cNvSpPr>
          <p:nvPr>
            <p:ph idx="19" hasCustomPrompt="1"/>
          </p:nvPr>
        </p:nvSpPr>
        <p:spPr>
          <a:xfrm>
            <a:off x="536638" y="2259597"/>
            <a:ext cx="5227554" cy="3944433"/>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21" name="Content Placeholder 2" title="Bullet Points">
            <a:extLst>
              <a:ext uri="{FF2B5EF4-FFF2-40B4-BE49-F238E27FC236}">
                <a16:creationId xmlns:a16="http://schemas.microsoft.com/office/drawing/2014/main" id="{BFD7EA17-BE66-4636-9684-F93562587911}"/>
              </a:ext>
            </a:extLst>
          </p:cNvPr>
          <p:cNvSpPr>
            <a:spLocks noGrp="1"/>
          </p:cNvSpPr>
          <p:nvPr>
            <p:ph idx="21" hasCustomPrompt="1"/>
          </p:nvPr>
        </p:nvSpPr>
        <p:spPr>
          <a:xfrm>
            <a:off x="6289256" y="2259597"/>
            <a:ext cx="5227554" cy="3944433"/>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11" name="Text Placeholder 31"/>
          <p:cNvSpPr>
            <a:spLocks noGrp="1"/>
          </p:cNvSpPr>
          <p:nvPr>
            <p:ph type="body" sz="quarter" idx="12" hasCustomPrompt="1"/>
          </p:nvPr>
        </p:nvSpPr>
        <p:spPr>
          <a:xfrm>
            <a:off x="536637" y="252190"/>
            <a:ext cx="9147293"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81403AD1-BD26-8794-179B-492589534BE2}"/>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D914FAD0-41BE-1CC2-B90E-E545F7C2F4B9}"/>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266F3606-8432-0068-DA8D-344008F62302}"/>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2764966728"/>
      </p:ext>
    </p:extLst>
  </p:cSld>
  <p:clrMapOvr>
    <a:masterClrMapping/>
  </p:clrMapOvr>
  <p:extLst>
    <p:ext uri="{DCECCB84-F9BA-43D5-87BE-67443E8EF086}">
      <p15:sldGuideLst xmlns:p15="http://schemas.microsoft.com/office/powerpoint/2012/main">
        <p15:guide id="1" orient="horz" pos="100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een Heading Grey Subtitle">
    <p:spTree>
      <p:nvGrpSpPr>
        <p:cNvPr id="1" name=""/>
        <p:cNvGrpSpPr/>
        <p:nvPr/>
      </p:nvGrpSpPr>
      <p:grpSpPr>
        <a:xfrm>
          <a:off x="0" y="0"/>
          <a:ext cx="0" cy="0"/>
          <a:chOff x="0" y="0"/>
          <a:chExt cx="0" cy="0"/>
        </a:xfrm>
      </p:grpSpPr>
      <p:sp>
        <p:nvSpPr>
          <p:cNvPr id="9"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8" name="Text Placeholder 31"/>
          <p:cNvSpPr>
            <a:spLocks noGrp="1"/>
          </p:cNvSpPr>
          <p:nvPr>
            <p:ph type="body" sz="quarter" idx="13" hasCustomPrompt="1"/>
          </p:nvPr>
        </p:nvSpPr>
        <p:spPr>
          <a:xfrm>
            <a:off x="548212" y="859733"/>
            <a:ext cx="9147293"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a:p>
            <a:pPr lvl="0"/>
            <a:endParaRPr lang="en-US" dirty="0"/>
          </a:p>
        </p:txBody>
      </p:sp>
      <p:sp>
        <p:nvSpPr>
          <p:cNvPr id="7" name="Text Placeholder 31"/>
          <p:cNvSpPr>
            <a:spLocks noGrp="1"/>
          </p:cNvSpPr>
          <p:nvPr>
            <p:ph type="body" sz="quarter" idx="12" hasCustomPrompt="1"/>
          </p:nvPr>
        </p:nvSpPr>
        <p:spPr>
          <a:xfrm>
            <a:off x="536637" y="252190"/>
            <a:ext cx="9147293"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7D3D3535-7104-AFEF-1C59-7DDBCFD53204}"/>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8AD5DAC4-6877-1125-BC57-473BD48FB342}"/>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8CAF8CE6-251E-8FDC-3711-F5DB7961C746}"/>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1558531922"/>
      </p:ext>
    </p:extLst>
  </p:cSld>
  <p:clrMapOvr>
    <a:masterClrMapping/>
  </p:clrMapOvr>
  <p:extLst>
    <p:ext uri="{DCECCB84-F9BA-43D5-87BE-67443E8EF086}">
      <p15:sldGuideLst xmlns:p15="http://schemas.microsoft.com/office/powerpoint/2012/main">
        <p15:guide id="1" orient="horz" pos="1003">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Green Heading Grey Subtitle">
    <p:spTree>
      <p:nvGrpSpPr>
        <p:cNvPr id="1" name=""/>
        <p:cNvGrpSpPr/>
        <p:nvPr/>
      </p:nvGrpSpPr>
      <p:grpSpPr>
        <a:xfrm>
          <a:off x="0" y="0"/>
          <a:ext cx="0" cy="0"/>
          <a:chOff x="0" y="0"/>
          <a:chExt cx="0" cy="0"/>
        </a:xfrm>
      </p:grpSpPr>
      <p:sp>
        <p:nvSpPr>
          <p:cNvPr id="9"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 name="Text Placeholder 31"/>
          <p:cNvSpPr>
            <a:spLocks noGrp="1"/>
          </p:cNvSpPr>
          <p:nvPr>
            <p:ph type="body" sz="quarter" idx="12" hasCustomPrompt="1"/>
          </p:nvPr>
        </p:nvSpPr>
        <p:spPr>
          <a:xfrm>
            <a:off x="536637" y="252190"/>
            <a:ext cx="9138585"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2B425DA1-8C7D-DD67-96B1-C736053C9725}"/>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02A55678-3B5F-A6CE-18D0-75A4884F82C3}"/>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127431C3-2CAC-E7C1-BB9C-54A3E928A795}"/>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246726634"/>
      </p:ext>
    </p:extLst>
  </p:cSld>
  <p:clrMapOvr>
    <a:masterClrMapping/>
  </p:clrMapOvr>
  <p:extLst>
    <p:ext uri="{DCECCB84-F9BA-43D5-87BE-67443E8EF086}">
      <p15:sldGuideLst xmlns:p15="http://schemas.microsoft.com/office/powerpoint/2012/main">
        <p15:guide id="1" orient="horz" pos="1003">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6174D8F-1758-6E24-0A3A-439DF4A6EBAC}"/>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62C7489D-FA20-1249-6C46-8FB2BF7B62E5}"/>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6A66DF72-D4B6-6C21-78CD-BEC6B539E2E5}"/>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84133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03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639480D-8DAB-DC40-BB7D-22B8D00BCC5D}"/>
              </a:ext>
            </a:extLst>
          </p:cNvPr>
          <p:cNvSpPr>
            <a:spLocks noGrp="1"/>
          </p:cNvSpPr>
          <p:nvPr>
            <p:ph type="pic" sz="quarter" idx="10"/>
          </p:nvPr>
        </p:nvSpPr>
        <p:spPr>
          <a:xfrm>
            <a:off x="-23005" y="1504950"/>
            <a:ext cx="12222327" cy="5353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6"/>
              <a:gd name="connsiteY0" fmla="*/ 2000 h 10878"/>
              <a:gd name="connsiteX1" fmla="*/ 10000 w 10006"/>
              <a:gd name="connsiteY1" fmla="*/ 0 h 10878"/>
              <a:gd name="connsiteX2" fmla="*/ 10006 w 10006"/>
              <a:gd name="connsiteY2" fmla="*/ 10878 h 10878"/>
              <a:gd name="connsiteX3" fmla="*/ 0 w 10006"/>
              <a:gd name="connsiteY3" fmla="*/ 10000 h 10878"/>
              <a:gd name="connsiteX4" fmla="*/ 0 w 10006"/>
              <a:gd name="connsiteY4" fmla="*/ 2000 h 10878"/>
              <a:gd name="connsiteX0" fmla="*/ 0 w 10015"/>
              <a:gd name="connsiteY0" fmla="*/ 13 h 10878"/>
              <a:gd name="connsiteX1" fmla="*/ 10009 w 10015"/>
              <a:gd name="connsiteY1" fmla="*/ 0 h 10878"/>
              <a:gd name="connsiteX2" fmla="*/ 10015 w 10015"/>
              <a:gd name="connsiteY2" fmla="*/ 10878 h 10878"/>
              <a:gd name="connsiteX3" fmla="*/ 9 w 10015"/>
              <a:gd name="connsiteY3" fmla="*/ 10000 h 10878"/>
              <a:gd name="connsiteX4" fmla="*/ 0 w 10015"/>
              <a:gd name="connsiteY4" fmla="*/ 13 h 10878"/>
              <a:gd name="connsiteX0" fmla="*/ 0 w 10015"/>
              <a:gd name="connsiteY0" fmla="*/ 13 h 10907"/>
              <a:gd name="connsiteX1" fmla="*/ 10009 w 10015"/>
              <a:gd name="connsiteY1" fmla="*/ 0 h 10907"/>
              <a:gd name="connsiteX2" fmla="*/ 10015 w 10015"/>
              <a:gd name="connsiteY2" fmla="*/ 10878 h 10907"/>
              <a:gd name="connsiteX3" fmla="*/ 9 w 10015"/>
              <a:gd name="connsiteY3" fmla="*/ 10907 h 10907"/>
              <a:gd name="connsiteX4" fmla="*/ 0 w 10015"/>
              <a:gd name="connsiteY4" fmla="*/ 13 h 1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907">
                <a:moveTo>
                  <a:pt x="0" y="13"/>
                </a:moveTo>
                <a:lnTo>
                  <a:pt x="10009" y="0"/>
                </a:lnTo>
                <a:lnTo>
                  <a:pt x="10015" y="10878"/>
                </a:lnTo>
                <a:lnTo>
                  <a:pt x="9" y="10907"/>
                </a:lnTo>
                <a:cubicBezTo>
                  <a:pt x="6" y="7276"/>
                  <a:pt x="3" y="3644"/>
                  <a:pt x="0" y="13"/>
                </a:cubicBezTo>
                <a:close/>
              </a:path>
            </a:pathLst>
          </a:custGeom>
          <a:solidFill>
            <a:srgbClr val="007FEF">
              <a:alpha val="80000"/>
            </a:srgbClr>
          </a:solidFill>
        </p:spPr>
        <p:txBody>
          <a:bodyPr>
            <a:normAutofit/>
          </a:bodyPr>
          <a:lstStyle>
            <a:lvl1pPr algn="ctr">
              <a:defRPr sz="1800">
                <a:solidFill>
                  <a:schemeClr val="bg1"/>
                </a:solidFill>
              </a:defRPr>
            </a:lvl1pPr>
          </a:lstStyle>
          <a:p>
            <a:endParaRPr lang="en-NZ" dirty="0"/>
          </a:p>
        </p:txBody>
      </p:sp>
      <p:sp>
        <p:nvSpPr>
          <p:cNvPr id="4"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8" name="Text Placeholder 31"/>
          <p:cNvSpPr>
            <a:spLocks noGrp="1"/>
          </p:cNvSpPr>
          <p:nvPr>
            <p:ph type="body" sz="quarter" idx="12" hasCustomPrompt="1"/>
          </p:nvPr>
        </p:nvSpPr>
        <p:spPr>
          <a:xfrm>
            <a:off x="536637" y="371130"/>
            <a:ext cx="9138585" cy="734184"/>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12" name="Text Placeholder 15">
            <a:extLst>
              <a:ext uri="{FF2B5EF4-FFF2-40B4-BE49-F238E27FC236}">
                <a16:creationId xmlns:a16="http://schemas.microsoft.com/office/drawing/2014/main" id="{5D3C5A02-4F4F-55F8-6687-42BF8698FEBF}"/>
              </a:ext>
            </a:extLst>
          </p:cNvPr>
          <p:cNvSpPr>
            <a:spLocks noGrp="1"/>
          </p:cNvSpPr>
          <p:nvPr>
            <p:ph type="body" sz="quarter" idx="15" hasCustomPrompt="1"/>
          </p:nvPr>
        </p:nvSpPr>
        <p:spPr>
          <a:xfrm>
            <a:off x="8858250" y="1622386"/>
            <a:ext cx="2987788" cy="353065"/>
          </a:xfrm>
        </p:spPr>
        <p:txBody>
          <a:bodyPr anchor="ctr">
            <a:normAutofit/>
          </a:bodyPr>
          <a:lstStyle>
            <a:lvl1pPr algn="r">
              <a:lnSpc>
                <a:spcPct val="100000"/>
              </a:lnSpc>
              <a:defRPr lang="en-US" sz="1600" kern="1200" spc="50" baseline="0" dirty="0" smtClean="0">
                <a:solidFill>
                  <a:schemeClr val="bg1"/>
                </a:solidFill>
                <a:latin typeface="+mn-lt"/>
                <a:ea typeface="+mn-ea"/>
                <a:cs typeface="Segoe UI" panose="020B0502040204020203" pitchFamily="34" charset="0"/>
              </a:defRPr>
            </a:lvl1pPr>
          </a:lstStyle>
          <a:p>
            <a:pPr lvl="0"/>
            <a:r>
              <a:rPr lang="en-US" dirty="0"/>
              <a:t>www.rakon.com</a:t>
            </a:r>
          </a:p>
        </p:txBody>
      </p:sp>
    </p:spTree>
    <p:extLst>
      <p:ext uri="{BB962C8B-B14F-4D97-AF65-F5344CB8AC3E}">
        <p14:creationId xmlns:p14="http://schemas.microsoft.com/office/powerpoint/2010/main" val="2182322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Green Heading Grey Subtitle">
    <p:spTree>
      <p:nvGrpSpPr>
        <p:cNvPr id="1" name=""/>
        <p:cNvGrpSpPr/>
        <p:nvPr/>
      </p:nvGrpSpPr>
      <p:grpSpPr>
        <a:xfrm>
          <a:off x="0" y="0"/>
          <a:ext cx="0" cy="0"/>
          <a:chOff x="0" y="0"/>
          <a:chExt cx="0" cy="0"/>
        </a:xfrm>
      </p:grpSpPr>
      <p:sp>
        <p:nvSpPr>
          <p:cNvPr id="16" name="Picture Placeholder 21"/>
          <p:cNvSpPr>
            <a:spLocks noGrp="1"/>
          </p:cNvSpPr>
          <p:nvPr>
            <p:ph type="pic" sz="quarter" idx="18"/>
          </p:nvPr>
        </p:nvSpPr>
        <p:spPr>
          <a:xfrm>
            <a:off x="536638" y="1504950"/>
            <a:ext cx="11128352" cy="4829116"/>
          </a:xfrm>
          <a:solidFill>
            <a:srgbClr val="007FEF">
              <a:alpha val="10000"/>
            </a:srgbClr>
          </a:solidFill>
        </p:spPr>
        <p:txBody>
          <a:bodyPr>
            <a:normAutofit/>
          </a:bodyPr>
          <a:lstStyle>
            <a:lvl1pPr algn="ctr">
              <a:defRPr sz="1800"/>
            </a:lvl1pPr>
          </a:lstStyle>
          <a:p>
            <a:endParaRPr lang="en-NZ" dirty="0"/>
          </a:p>
        </p:txBody>
      </p:sp>
      <p:sp>
        <p:nvSpPr>
          <p:cNvPr id="9"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 name="Text Placeholder 31"/>
          <p:cNvSpPr>
            <a:spLocks noGrp="1"/>
          </p:cNvSpPr>
          <p:nvPr>
            <p:ph type="body" sz="quarter" idx="13" hasCustomPrompt="1"/>
          </p:nvPr>
        </p:nvSpPr>
        <p:spPr>
          <a:xfrm>
            <a:off x="548213" y="859733"/>
            <a:ext cx="9129876"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a:p>
            <a:pPr lvl="0"/>
            <a:endParaRPr lang="en-US" dirty="0"/>
          </a:p>
        </p:txBody>
      </p:sp>
      <p:sp>
        <p:nvSpPr>
          <p:cNvPr id="8" name="Text Placeholder 31"/>
          <p:cNvSpPr>
            <a:spLocks noGrp="1"/>
          </p:cNvSpPr>
          <p:nvPr>
            <p:ph type="body" sz="quarter" idx="12" hasCustomPrompt="1"/>
          </p:nvPr>
        </p:nvSpPr>
        <p:spPr>
          <a:xfrm>
            <a:off x="536638" y="252190"/>
            <a:ext cx="9129876"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A9F85E5F-E63D-13EC-9753-72B2D557BF28}"/>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E866A2CA-2540-3294-11FA-C73A1FA2B458}"/>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15FCEB4E-7207-26D0-241D-C52101381FCB}"/>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3187880747"/>
      </p:ext>
    </p:extLst>
  </p:cSld>
  <p:clrMapOvr>
    <a:masterClrMapping/>
  </p:clrMapOvr>
  <p:extLst>
    <p:ext uri="{DCECCB84-F9BA-43D5-87BE-67443E8EF086}">
      <p15:sldGuideLst xmlns:p15="http://schemas.microsoft.com/office/powerpoint/2012/main">
        <p15:guide id="1" orient="horz" pos="1003">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2" name="Content Placeholder 2" title="Bullet Points">
            <a:extLst>
              <a:ext uri="{FF2B5EF4-FFF2-40B4-BE49-F238E27FC236}">
                <a16:creationId xmlns:a16="http://schemas.microsoft.com/office/drawing/2014/main" id="{BFD7EA17-BE66-4636-9684-F93562587911}"/>
              </a:ext>
            </a:extLst>
          </p:cNvPr>
          <p:cNvSpPr>
            <a:spLocks noGrp="1"/>
          </p:cNvSpPr>
          <p:nvPr>
            <p:ph idx="19" hasCustomPrompt="1"/>
          </p:nvPr>
        </p:nvSpPr>
        <p:spPr>
          <a:xfrm>
            <a:off x="536638" y="1535690"/>
            <a:ext cx="3521012" cy="4575744"/>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0"/>
            <a:r>
              <a:rPr lang="en-NZ" dirty="0"/>
              <a:t>Level 1 (Calibri 24</a:t>
            </a:r>
            <a:r>
              <a:rPr lang="en-US" dirty="0"/>
              <a:t>)</a:t>
            </a:r>
          </a:p>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13" name="Picture Placeholder 21"/>
          <p:cNvSpPr>
            <a:spLocks noGrp="1"/>
          </p:cNvSpPr>
          <p:nvPr>
            <p:ph type="pic" sz="quarter" idx="18"/>
          </p:nvPr>
        </p:nvSpPr>
        <p:spPr>
          <a:xfrm>
            <a:off x="4411827" y="1535690"/>
            <a:ext cx="7780173" cy="532231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47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10"/>
              <a:gd name="connsiteY0" fmla="*/ 726 h 10000"/>
              <a:gd name="connsiteX1" fmla="*/ 481 w 10010"/>
              <a:gd name="connsiteY1" fmla="*/ 0 h 10000"/>
              <a:gd name="connsiteX2" fmla="*/ 10010 w 10010"/>
              <a:gd name="connsiteY2" fmla="*/ 0 h 10000"/>
              <a:gd name="connsiteX3" fmla="*/ 10010 w 10010"/>
              <a:gd name="connsiteY3" fmla="*/ 10000 h 10000"/>
              <a:gd name="connsiteX4" fmla="*/ 10 w 10010"/>
              <a:gd name="connsiteY4" fmla="*/ 10000 h 10000"/>
              <a:gd name="connsiteX5" fmla="*/ 0 w 10010"/>
              <a:gd name="connsiteY5" fmla="*/ 7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0" y="726"/>
                </a:moveTo>
                <a:lnTo>
                  <a:pt x="481" y="0"/>
                </a:lnTo>
                <a:lnTo>
                  <a:pt x="10010" y="0"/>
                </a:lnTo>
                <a:lnTo>
                  <a:pt x="10010" y="10000"/>
                </a:lnTo>
                <a:lnTo>
                  <a:pt x="10" y="10000"/>
                </a:lnTo>
                <a:cubicBezTo>
                  <a:pt x="7" y="6909"/>
                  <a:pt x="3" y="3817"/>
                  <a:pt x="0" y="726"/>
                </a:cubicBezTo>
                <a:close/>
              </a:path>
            </a:pathLst>
          </a:custGeom>
          <a:solidFill>
            <a:srgbClr val="007FEF">
              <a:alpha val="10000"/>
            </a:srgbClr>
          </a:solidFill>
        </p:spPr>
        <p:txBody>
          <a:bodyPr>
            <a:normAutofit/>
          </a:bodyPr>
          <a:lstStyle>
            <a:lvl1pPr algn="ctr">
              <a:defRPr sz="1800"/>
            </a:lvl1pPr>
          </a:lstStyle>
          <a:p>
            <a:endParaRPr lang="en-NZ" dirty="0"/>
          </a:p>
        </p:txBody>
      </p:sp>
      <p:sp>
        <p:nvSpPr>
          <p:cNvPr id="10"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 name="Text Placeholder 31"/>
          <p:cNvSpPr>
            <a:spLocks noGrp="1"/>
          </p:cNvSpPr>
          <p:nvPr>
            <p:ph type="body" sz="quarter" idx="13" hasCustomPrompt="1"/>
          </p:nvPr>
        </p:nvSpPr>
        <p:spPr>
          <a:xfrm>
            <a:off x="548212" y="859733"/>
            <a:ext cx="9173419"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p:txBody>
      </p:sp>
      <p:sp>
        <p:nvSpPr>
          <p:cNvPr id="14" name="Text Placeholder 31"/>
          <p:cNvSpPr>
            <a:spLocks noGrp="1"/>
          </p:cNvSpPr>
          <p:nvPr>
            <p:ph type="body" sz="quarter" idx="12" hasCustomPrompt="1"/>
          </p:nvPr>
        </p:nvSpPr>
        <p:spPr>
          <a:xfrm>
            <a:off x="536637" y="252190"/>
            <a:ext cx="9173419"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CFB21B78-B723-1041-92AF-BB0AC7962111}"/>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214F23C6-669F-6864-77D2-27658630B4B9}"/>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3702DCD8-3B68-D82B-AC56-42BA12B6CA51}"/>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1383993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Green Heading Grey Subtitle">
    <p:spTree>
      <p:nvGrpSpPr>
        <p:cNvPr id="1" name=""/>
        <p:cNvGrpSpPr/>
        <p:nvPr/>
      </p:nvGrpSpPr>
      <p:grpSpPr>
        <a:xfrm>
          <a:off x="0" y="0"/>
          <a:ext cx="0" cy="0"/>
          <a:chOff x="0" y="0"/>
          <a:chExt cx="0" cy="0"/>
        </a:xfrm>
      </p:grpSpPr>
      <p:sp>
        <p:nvSpPr>
          <p:cNvPr id="18" name="Content Placeholder 2" title="Bullet Points">
            <a:extLst>
              <a:ext uri="{FF2B5EF4-FFF2-40B4-BE49-F238E27FC236}">
                <a16:creationId xmlns:a16="http://schemas.microsoft.com/office/drawing/2014/main" id="{BFD7EA17-BE66-4636-9684-F93562587911}"/>
              </a:ext>
            </a:extLst>
          </p:cNvPr>
          <p:cNvSpPr>
            <a:spLocks noGrp="1"/>
          </p:cNvSpPr>
          <p:nvPr>
            <p:ph idx="18" hasCustomPrompt="1"/>
          </p:nvPr>
        </p:nvSpPr>
        <p:spPr>
          <a:xfrm>
            <a:off x="536638" y="1535689"/>
            <a:ext cx="6890408" cy="4544477"/>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0"/>
            <a:r>
              <a:rPr lang="en-NZ" dirty="0"/>
              <a:t>Level 1 (Calibri 24</a:t>
            </a:r>
            <a:r>
              <a:rPr lang="en-US" dirty="0"/>
              <a:t>)</a:t>
            </a:r>
          </a:p>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30" name="Rectangle 29"/>
          <p:cNvSpPr/>
          <p:nvPr userDrawn="1"/>
        </p:nvSpPr>
        <p:spPr>
          <a:xfrm>
            <a:off x="12943608" y="-4138180"/>
            <a:ext cx="4137892" cy="377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Picture Placeholder 19"/>
          <p:cNvSpPr>
            <a:spLocks noGrp="1"/>
          </p:cNvSpPr>
          <p:nvPr>
            <p:ph type="pic" sz="quarter" idx="17"/>
          </p:nvPr>
        </p:nvSpPr>
        <p:spPr>
          <a:xfrm>
            <a:off x="8054975" y="1529099"/>
            <a:ext cx="4137025" cy="5328901"/>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895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31 w 10000"/>
              <a:gd name="connsiteY0" fmla="*/ 698 h 10000"/>
              <a:gd name="connsiteX1" fmla="*/ 895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31 w 10000"/>
              <a:gd name="connsiteY5" fmla="*/ 69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1" y="698"/>
                </a:moveTo>
                <a:lnTo>
                  <a:pt x="895" y="0"/>
                </a:lnTo>
                <a:lnTo>
                  <a:pt x="10000" y="0"/>
                </a:lnTo>
                <a:lnTo>
                  <a:pt x="10000" y="10000"/>
                </a:lnTo>
                <a:lnTo>
                  <a:pt x="0" y="10000"/>
                </a:lnTo>
                <a:cubicBezTo>
                  <a:pt x="10" y="6899"/>
                  <a:pt x="21" y="3799"/>
                  <a:pt x="31" y="698"/>
                </a:cubicBezTo>
                <a:close/>
              </a:path>
            </a:pathLst>
          </a:custGeom>
          <a:solidFill>
            <a:srgbClr val="007FEF">
              <a:alpha val="10000"/>
            </a:srgbClr>
          </a:solidFill>
        </p:spPr>
        <p:txBody>
          <a:bodyPr anchor="t">
            <a:normAutofit/>
          </a:bodyPr>
          <a:lstStyle>
            <a:lvl1pPr algn="ctr">
              <a:defRPr sz="1800"/>
            </a:lvl1pPr>
          </a:lstStyle>
          <a:p>
            <a:endParaRPr lang="en-NZ" dirty="0"/>
          </a:p>
        </p:txBody>
      </p:sp>
      <p:sp>
        <p:nvSpPr>
          <p:cNvPr id="11"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7" name="Text Placeholder 31"/>
          <p:cNvSpPr>
            <a:spLocks noGrp="1"/>
          </p:cNvSpPr>
          <p:nvPr>
            <p:ph type="body" sz="quarter" idx="13" hasCustomPrompt="1"/>
          </p:nvPr>
        </p:nvSpPr>
        <p:spPr>
          <a:xfrm>
            <a:off x="548212" y="859733"/>
            <a:ext cx="9164711"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p:txBody>
      </p:sp>
      <p:sp>
        <p:nvSpPr>
          <p:cNvPr id="12" name="Text Placeholder 31"/>
          <p:cNvSpPr>
            <a:spLocks noGrp="1"/>
          </p:cNvSpPr>
          <p:nvPr>
            <p:ph type="body" sz="quarter" idx="12" hasCustomPrompt="1"/>
          </p:nvPr>
        </p:nvSpPr>
        <p:spPr>
          <a:xfrm>
            <a:off x="536637" y="252190"/>
            <a:ext cx="9164711"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368A695F-3B24-785D-8C7C-ABD8664E8A0C}"/>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70A08C39-7E9C-A6B2-FBA3-64398733E20B}"/>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3532EFFB-7161-E505-BA0B-090FEF8A5228}"/>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1703014403"/>
      </p:ext>
    </p:extLst>
  </p:cSld>
  <p:clrMapOvr>
    <a:masterClrMapping/>
  </p:clrMapOvr>
  <p:extLst>
    <p:ext uri="{DCECCB84-F9BA-43D5-87BE-67443E8EF086}">
      <p15:sldGuideLst xmlns:p15="http://schemas.microsoft.com/office/powerpoint/2012/main">
        <p15:guide id="1" orient="horz" pos="100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2" name="Content Placeholder 2" title="Bullet Points">
            <a:extLst>
              <a:ext uri="{FF2B5EF4-FFF2-40B4-BE49-F238E27FC236}">
                <a16:creationId xmlns:a16="http://schemas.microsoft.com/office/drawing/2014/main" id="{BFD7EA17-BE66-4636-9684-F93562587911}"/>
              </a:ext>
            </a:extLst>
          </p:cNvPr>
          <p:cNvSpPr>
            <a:spLocks noGrp="1"/>
          </p:cNvSpPr>
          <p:nvPr>
            <p:ph idx="19" hasCustomPrompt="1"/>
          </p:nvPr>
        </p:nvSpPr>
        <p:spPr>
          <a:xfrm>
            <a:off x="536638" y="1535690"/>
            <a:ext cx="3521012" cy="4575744"/>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0"/>
            <a:r>
              <a:rPr lang="en-NZ" dirty="0"/>
              <a:t>Level 1 (Calibri 24</a:t>
            </a:r>
            <a:r>
              <a:rPr lang="en-US" dirty="0"/>
              <a:t>)</a:t>
            </a:r>
          </a:p>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10"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 name="Text Placeholder 31"/>
          <p:cNvSpPr>
            <a:spLocks noGrp="1"/>
          </p:cNvSpPr>
          <p:nvPr>
            <p:ph type="body" sz="quarter" idx="13" hasCustomPrompt="1"/>
          </p:nvPr>
        </p:nvSpPr>
        <p:spPr>
          <a:xfrm>
            <a:off x="548213" y="859733"/>
            <a:ext cx="9164711"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p:txBody>
      </p:sp>
      <p:sp>
        <p:nvSpPr>
          <p:cNvPr id="18" name="Picture Placeholder 21"/>
          <p:cNvSpPr>
            <a:spLocks noGrp="1"/>
          </p:cNvSpPr>
          <p:nvPr>
            <p:ph type="pic" sz="quarter" idx="20"/>
          </p:nvPr>
        </p:nvSpPr>
        <p:spPr>
          <a:xfrm>
            <a:off x="4419599" y="1529099"/>
            <a:ext cx="7772401" cy="5328901"/>
          </a:xfrm>
          <a:solidFill>
            <a:srgbClr val="007FEF">
              <a:alpha val="10000"/>
            </a:srgbClr>
          </a:solidFill>
        </p:spPr>
        <p:txBody>
          <a:bodyPr>
            <a:normAutofit/>
          </a:bodyPr>
          <a:lstStyle>
            <a:lvl1pPr algn="ctr">
              <a:defRPr sz="1800"/>
            </a:lvl1pPr>
          </a:lstStyle>
          <a:p>
            <a:endParaRPr lang="en-NZ" dirty="0"/>
          </a:p>
        </p:txBody>
      </p:sp>
      <p:sp>
        <p:nvSpPr>
          <p:cNvPr id="13" name="Text Placeholder 31"/>
          <p:cNvSpPr>
            <a:spLocks noGrp="1"/>
          </p:cNvSpPr>
          <p:nvPr>
            <p:ph type="body" sz="quarter" idx="12" hasCustomPrompt="1"/>
          </p:nvPr>
        </p:nvSpPr>
        <p:spPr>
          <a:xfrm>
            <a:off x="536638" y="252190"/>
            <a:ext cx="9164711"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82FAE2B9-4849-0371-83BD-2EB2270E8400}"/>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5" name="Oval 4">
            <a:extLst>
              <a:ext uri="{FF2B5EF4-FFF2-40B4-BE49-F238E27FC236}">
                <a16:creationId xmlns:a16="http://schemas.microsoft.com/office/drawing/2014/main" id="{3B2392CE-4F6F-722D-5195-49DD3DBBA9ED}"/>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Slide Number Placeholder 14">
            <a:extLst>
              <a:ext uri="{FF2B5EF4-FFF2-40B4-BE49-F238E27FC236}">
                <a16:creationId xmlns:a16="http://schemas.microsoft.com/office/drawing/2014/main" id="{681F1E14-D80E-3146-F94A-7B945249D785}"/>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118431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reen Titl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23005" y="1504950"/>
            <a:ext cx="12222327" cy="48291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6"/>
              <a:gd name="connsiteY0" fmla="*/ 2000 h 10878"/>
              <a:gd name="connsiteX1" fmla="*/ 10000 w 10006"/>
              <a:gd name="connsiteY1" fmla="*/ 0 h 10878"/>
              <a:gd name="connsiteX2" fmla="*/ 10006 w 10006"/>
              <a:gd name="connsiteY2" fmla="*/ 10878 h 10878"/>
              <a:gd name="connsiteX3" fmla="*/ 0 w 10006"/>
              <a:gd name="connsiteY3" fmla="*/ 10000 h 10878"/>
              <a:gd name="connsiteX4" fmla="*/ 0 w 10006"/>
              <a:gd name="connsiteY4" fmla="*/ 2000 h 10878"/>
              <a:gd name="connsiteX0" fmla="*/ 0 w 10015"/>
              <a:gd name="connsiteY0" fmla="*/ 13 h 10878"/>
              <a:gd name="connsiteX1" fmla="*/ 10009 w 10015"/>
              <a:gd name="connsiteY1" fmla="*/ 0 h 10878"/>
              <a:gd name="connsiteX2" fmla="*/ 10015 w 10015"/>
              <a:gd name="connsiteY2" fmla="*/ 10878 h 10878"/>
              <a:gd name="connsiteX3" fmla="*/ 9 w 10015"/>
              <a:gd name="connsiteY3" fmla="*/ 10000 h 10878"/>
              <a:gd name="connsiteX4" fmla="*/ 0 w 10015"/>
              <a:gd name="connsiteY4" fmla="*/ 13 h 10878"/>
              <a:gd name="connsiteX0" fmla="*/ 0 w 10015"/>
              <a:gd name="connsiteY0" fmla="*/ 13 h 10907"/>
              <a:gd name="connsiteX1" fmla="*/ 10009 w 10015"/>
              <a:gd name="connsiteY1" fmla="*/ 0 h 10907"/>
              <a:gd name="connsiteX2" fmla="*/ 10015 w 10015"/>
              <a:gd name="connsiteY2" fmla="*/ 10878 h 10907"/>
              <a:gd name="connsiteX3" fmla="*/ 9 w 10015"/>
              <a:gd name="connsiteY3" fmla="*/ 10907 h 10907"/>
              <a:gd name="connsiteX4" fmla="*/ 0 w 10015"/>
              <a:gd name="connsiteY4" fmla="*/ 13 h 1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907">
                <a:moveTo>
                  <a:pt x="0" y="13"/>
                </a:moveTo>
                <a:lnTo>
                  <a:pt x="10009" y="0"/>
                </a:lnTo>
                <a:lnTo>
                  <a:pt x="10015" y="10878"/>
                </a:lnTo>
                <a:lnTo>
                  <a:pt x="9" y="10907"/>
                </a:lnTo>
                <a:cubicBezTo>
                  <a:pt x="6" y="7276"/>
                  <a:pt x="3" y="3644"/>
                  <a:pt x="0" y="13"/>
                </a:cubicBezTo>
                <a:close/>
              </a:path>
            </a:pathLst>
          </a:custGeom>
          <a:solidFill>
            <a:srgbClr val="007FEF">
              <a:alpha val="80000"/>
            </a:srgbClr>
          </a:solidFill>
        </p:spPr>
        <p:txBody>
          <a:bodyPr>
            <a:normAutofit/>
          </a:bodyPr>
          <a:lstStyle>
            <a:lvl1pPr algn="ctr">
              <a:defRPr sz="1800">
                <a:solidFill>
                  <a:schemeClr val="bg1"/>
                </a:solidFill>
              </a:defRPr>
            </a:lvl1pPr>
          </a:lstStyle>
          <a:p>
            <a:endParaRPr lang="en-NZ" dirty="0"/>
          </a:p>
        </p:txBody>
      </p:sp>
      <p:sp>
        <p:nvSpPr>
          <p:cNvPr id="32" name="Text Placeholder 31"/>
          <p:cNvSpPr>
            <a:spLocks noGrp="1"/>
          </p:cNvSpPr>
          <p:nvPr>
            <p:ph type="body" sz="quarter" idx="12" hasCustomPrompt="1"/>
          </p:nvPr>
        </p:nvSpPr>
        <p:spPr>
          <a:xfrm>
            <a:off x="536638" y="222624"/>
            <a:ext cx="8186448" cy="643611"/>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rgbClr val="404040"/>
                </a:solidFill>
                <a:latin typeface="+mn-lt"/>
                <a:ea typeface="+mj-ea"/>
                <a:cs typeface="Segoe UI Semibold" panose="020B0502040204020203" pitchFamily="34" charset="0"/>
              </a:defRPr>
            </a:lvl1pPr>
          </a:lstStyle>
          <a:p>
            <a:pPr lvl="0"/>
            <a:r>
              <a:rPr lang="en-US" dirty="0"/>
              <a:t>Title (Calibri 30 bold. RGB: 64/64/64)</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80184" y="345196"/>
            <a:ext cx="2285744" cy="489802"/>
          </a:xfrm>
          <a:prstGeom prst="rect">
            <a:avLst/>
          </a:prstGeom>
        </p:spPr>
      </p:pic>
      <p:sp>
        <p:nvSpPr>
          <p:cNvPr id="2" name="Slide Number Placeholder 3">
            <a:extLst>
              <a:ext uri="{FF2B5EF4-FFF2-40B4-BE49-F238E27FC236}">
                <a16:creationId xmlns:a16="http://schemas.microsoft.com/office/drawing/2014/main" id="{84B222E1-1B2E-1A3A-C7A8-90D1D48F8ECF}"/>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15" name="Text Placeholder 15">
            <a:extLst>
              <a:ext uri="{FF2B5EF4-FFF2-40B4-BE49-F238E27FC236}">
                <a16:creationId xmlns:a16="http://schemas.microsoft.com/office/drawing/2014/main" id="{832D9A83-8898-C5AF-B66F-2275DCDB7B3B}"/>
              </a:ext>
            </a:extLst>
          </p:cNvPr>
          <p:cNvSpPr>
            <a:spLocks noGrp="1"/>
          </p:cNvSpPr>
          <p:nvPr>
            <p:ph type="body" sz="quarter" idx="14" hasCustomPrompt="1"/>
          </p:nvPr>
        </p:nvSpPr>
        <p:spPr>
          <a:xfrm>
            <a:off x="536639" y="6417670"/>
            <a:ext cx="3857561" cy="353065"/>
          </a:xfrm>
        </p:spPr>
        <p:txBody>
          <a:bodyPr anchor="ctr">
            <a:normAutofit/>
          </a:bodyPr>
          <a:lstStyle>
            <a:lvl1pPr>
              <a:lnSpc>
                <a:spcPct val="100000"/>
              </a:lnSpc>
              <a:defRPr lang="en-US" sz="1600" kern="1200" dirty="0" smtClean="0">
                <a:solidFill>
                  <a:schemeClr val="tx1">
                    <a:lumMod val="75000"/>
                    <a:lumOff val="25000"/>
                  </a:schemeClr>
                </a:solidFill>
                <a:latin typeface="+mn-lt"/>
                <a:ea typeface="+mn-ea"/>
                <a:cs typeface="Segoe UI" panose="020B0502040204020203" pitchFamily="34" charset="0"/>
              </a:defRPr>
            </a:lvl1pPr>
          </a:lstStyle>
          <a:p>
            <a:pPr lvl="0"/>
            <a:r>
              <a:rPr lang="en-US" dirty="0"/>
              <a:t>Month 2023 </a:t>
            </a:r>
            <a:r>
              <a:rPr lang="en-NZ" sz="1600" dirty="0">
                <a:cs typeface="Segoe UI"/>
              </a:rPr>
              <a:t>© Rakon Limited</a:t>
            </a:r>
            <a:r>
              <a:rPr lang="en-US" dirty="0"/>
              <a:t> </a:t>
            </a:r>
          </a:p>
        </p:txBody>
      </p:sp>
    </p:spTree>
    <p:extLst>
      <p:ext uri="{BB962C8B-B14F-4D97-AF65-F5344CB8AC3E}">
        <p14:creationId xmlns:p14="http://schemas.microsoft.com/office/powerpoint/2010/main" val="3387767054"/>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y Heading Green Subtitle">
    <p:spTree>
      <p:nvGrpSpPr>
        <p:cNvPr id="1" name=""/>
        <p:cNvGrpSpPr/>
        <p:nvPr/>
      </p:nvGrpSpPr>
      <p:grpSpPr>
        <a:xfrm>
          <a:off x="0" y="0"/>
          <a:ext cx="0" cy="0"/>
          <a:chOff x="0" y="0"/>
          <a:chExt cx="0" cy="0"/>
        </a:xfrm>
      </p:grpSpPr>
      <p:sp>
        <p:nvSpPr>
          <p:cNvPr id="15" name="Picture Placeholder 21"/>
          <p:cNvSpPr>
            <a:spLocks noGrp="1"/>
          </p:cNvSpPr>
          <p:nvPr>
            <p:ph type="pic" sz="quarter" idx="18"/>
          </p:nvPr>
        </p:nvSpPr>
        <p:spPr>
          <a:xfrm>
            <a:off x="7963382" y="1529099"/>
            <a:ext cx="4228618" cy="5328901"/>
          </a:xfrm>
          <a:solidFill>
            <a:srgbClr val="007FEF">
              <a:alpha val="10000"/>
            </a:srgbClr>
          </a:solidFill>
        </p:spPr>
        <p:txBody>
          <a:bodyPr>
            <a:normAutofit/>
          </a:bodyPr>
          <a:lstStyle>
            <a:lvl1pPr algn="ctr">
              <a:defRPr sz="1800"/>
            </a:lvl1pPr>
          </a:lstStyle>
          <a:p>
            <a:endParaRPr lang="en-NZ" dirty="0"/>
          </a:p>
        </p:txBody>
      </p:sp>
      <p:sp>
        <p:nvSpPr>
          <p:cNvPr id="11"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6" name="Text Placeholder 31"/>
          <p:cNvSpPr>
            <a:spLocks noGrp="1"/>
          </p:cNvSpPr>
          <p:nvPr>
            <p:ph type="body" sz="quarter" idx="13" hasCustomPrompt="1"/>
          </p:nvPr>
        </p:nvSpPr>
        <p:spPr>
          <a:xfrm>
            <a:off x="548212" y="859733"/>
            <a:ext cx="9138585"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p:txBody>
      </p:sp>
      <p:sp>
        <p:nvSpPr>
          <p:cNvPr id="17" name="Content Placeholder 2" title="Bullet Points">
            <a:extLst>
              <a:ext uri="{FF2B5EF4-FFF2-40B4-BE49-F238E27FC236}">
                <a16:creationId xmlns:a16="http://schemas.microsoft.com/office/drawing/2014/main" id="{BFD7EA17-BE66-4636-9684-F93562587911}"/>
              </a:ext>
            </a:extLst>
          </p:cNvPr>
          <p:cNvSpPr>
            <a:spLocks noGrp="1"/>
          </p:cNvSpPr>
          <p:nvPr>
            <p:ph idx="19" hasCustomPrompt="1"/>
          </p:nvPr>
        </p:nvSpPr>
        <p:spPr>
          <a:xfrm>
            <a:off x="536638" y="1535690"/>
            <a:ext cx="6778562" cy="4503160"/>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0"/>
            <a:r>
              <a:rPr lang="en-NZ" dirty="0"/>
              <a:t>Level 1 (Calibri 24</a:t>
            </a:r>
            <a:r>
              <a:rPr lang="en-US" dirty="0"/>
              <a:t>)</a:t>
            </a:r>
          </a:p>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10" name="Text Placeholder 31"/>
          <p:cNvSpPr>
            <a:spLocks noGrp="1"/>
          </p:cNvSpPr>
          <p:nvPr>
            <p:ph type="body" sz="quarter" idx="12" hasCustomPrompt="1"/>
          </p:nvPr>
        </p:nvSpPr>
        <p:spPr>
          <a:xfrm>
            <a:off x="536637" y="252190"/>
            <a:ext cx="9138585"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17081DDA-560A-E6A0-CAD3-527F2112FFE1}"/>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5" name="Oval 4">
            <a:extLst>
              <a:ext uri="{FF2B5EF4-FFF2-40B4-BE49-F238E27FC236}">
                <a16:creationId xmlns:a16="http://schemas.microsoft.com/office/drawing/2014/main" id="{49DD2A6B-2799-A8F6-E67A-721B543481FF}"/>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Slide Number Placeholder 14">
            <a:extLst>
              <a:ext uri="{FF2B5EF4-FFF2-40B4-BE49-F238E27FC236}">
                <a16:creationId xmlns:a16="http://schemas.microsoft.com/office/drawing/2014/main" id="{585FBC68-0692-08AB-F695-9D270668C6B9}"/>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201560503"/>
      </p:ext>
    </p:extLst>
  </p:cSld>
  <p:clrMapOvr>
    <a:masterClrMapping/>
  </p:clrMapOvr>
  <p:extLst>
    <p:ext uri="{DCECCB84-F9BA-43D5-87BE-67443E8EF086}">
      <p15:sldGuideLst xmlns:p15="http://schemas.microsoft.com/office/powerpoint/2012/main">
        <p15:guide id="1" orient="horz" pos="75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Green Title">
    <p:spTree>
      <p:nvGrpSpPr>
        <p:cNvPr id="1" name=""/>
        <p:cNvGrpSpPr/>
        <p:nvPr/>
      </p:nvGrpSpPr>
      <p:grpSpPr>
        <a:xfrm>
          <a:off x="0" y="0"/>
          <a:ext cx="0" cy="0"/>
          <a:chOff x="0" y="0"/>
          <a:chExt cx="0" cy="0"/>
        </a:xfrm>
      </p:grpSpPr>
      <p:sp>
        <p:nvSpPr>
          <p:cNvPr id="29" name="Picture Placeholder 21"/>
          <p:cNvSpPr>
            <a:spLocks noGrp="1"/>
          </p:cNvSpPr>
          <p:nvPr>
            <p:ph type="pic" sz="quarter" idx="19"/>
          </p:nvPr>
        </p:nvSpPr>
        <p:spPr>
          <a:xfrm>
            <a:off x="534804" y="2730674"/>
            <a:ext cx="11130186" cy="3469710"/>
          </a:xfrm>
          <a:solidFill>
            <a:srgbClr val="007FEF">
              <a:alpha val="10000"/>
            </a:srgbClr>
          </a:solidFill>
        </p:spPr>
        <p:txBody>
          <a:bodyPr>
            <a:normAutofit/>
          </a:bodyPr>
          <a:lstStyle>
            <a:lvl1pPr algn="ctr">
              <a:defRPr sz="1800"/>
            </a:lvl1pPr>
          </a:lstStyle>
          <a:p>
            <a:endParaRPr lang="en-NZ" dirty="0"/>
          </a:p>
        </p:txBody>
      </p:sp>
      <p:sp>
        <p:nvSpPr>
          <p:cNvPr id="10"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 name="Text Placeholder 31"/>
          <p:cNvSpPr>
            <a:spLocks noGrp="1"/>
          </p:cNvSpPr>
          <p:nvPr>
            <p:ph type="body" sz="quarter" idx="13" hasCustomPrompt="1"/>
          </p:nvPr>
        </p:nvSpPr>
        <p:spPr>
          <a:xfrm>
            <a:off x="548212" y="859733"/>
            <a:ext cx="9164711"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p:txBody>
      </p:sp>
      <p:sp>
        <p:nvSpPr>
          <p:cNvPr id="16" name="Text Placeholder 2"/>
          <p:cNvSpPr>
            <a:spLocks noGrp="1"/>
          </p:cNvSpPr>
          <p:nvPr>
            <p:ph type="body" sz="quarter" idx="39" hasCustomPrompt="1"/>
          </p:nvPr>
        </p:nvSpPr>
        <p:spPr>
          <a:xfrm>
            <a:off x="534804" y="1635872"/>
            <a:ext cx="11130186" cy="951230"/>
          </a:xfrm>
        </p:spPr>
        <p:txBody>
          <a:bodyPr anchor="t">
            <a:normAutofit/>
          </a:bodyPr>
          <a:lstStyle>
            <a:lvl1pPr algn="l">
              <a:lnSpc>
                <a:spcPct val="100000"/>
              </a:lnSpc>
              <a:defRPr sz="2000">
                <a:solidFill>
                  <a:schemeClr val="tx1">
                    <a:lumMod val="75000"/>
                    <a:lumOff val="25000"/>
                  </a:schemeClr>
                </a:solidFill>
              </a:defRPr>
            </a:lvl1pPr>
            <a:lvl2pPr>
              <a:defRPr/>
            </a:lvl2pPr>
            <a:lvl3pPr>
              <a:defRPr/>
            </a:lvl3pPr>
            <a:lvl4pPr>
              <a:defRPr/>
            </a:lvl4pPr>
          </a:lstStyle>
          <a:p>
            <a:pPr lvl="0"/>
            <a:r>
              <a:rPr lang="en-NZ" dirty="0"/>
              <a:t>Text (Calibri 20)</a:t>
            </a:r>
          </a:p>
        </p:txBody>
      </p:sp>
      <p:sp>
        <p:nvSpPr>
          <p:cNvPr id="11" name="Text Placeholder 31"/>
          <p:cNvSpPr>
            <a:spLocks noGrp="1"/>
          </p:cNvSpPr>
          <p:nvPr>
            <p:ph type="body" sz="quarter" idx="12" hasCustomPrompt="1"/>
          </p:nvPr>
        </p:nvSpPr>
        <p:spPr>
          <a:xfrm>
            <a:off x="536637" y="252190"/>
            <a:ext cx="9164711"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C9A8722E-A3FB-98DA-705E-33A0FCB55BC2}"/>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7D9437F0-3372-4CCC-3C97-B3FA796332F6}"/>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F68D75FC-9503-556C-D72A-23D330C2D02F}"/>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3071657566"/>
      </p:ext>
    </p:extLst>
  </p:cSld>
  <p:clrMapOvr>
    <a:masterClrMapping/>
  </p:clrMapOvr>
  <p:extLst>
    <p:ext uri="{DCECCB84-F9BA-43D5-87BE-67443E8EF086}">
      <p15:sldGuideLst xmlns:p15="http://schemas.microsoft.com/office/powerpoint/2012/main">
        <p15:guide id="1" orient="horz" pos="232">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Title with Tiered text">
    <p:spTree>
      <p:nvGrpSpPr>
        <p:cNvPr id="1" name=""/>
        <p:cNvGrpSpPr/>
        <p:nvPr/>
      </p:nvGrpSpPr>
      <p:grpSpPr>
        <a:xfrm>
          <a:off x="0" y="0"/>
          <a:ext cx="0" cy="0"/>
          <a:chOff x="0" y="0"/>
          <a:chExt cx="0" cy="0"/>
        </a:xfrm>
      </p:grpSpPr>
      <p:sp>
        <p:nvSpPr>
          <p:cNvPr id="14" name="Picture Placeholder 21"/>
          <p:cNvSpPr>
            <a:spLocks noGrp="1"/>
          </p:cNvSpPr>
          <p:nvPr>
            <p:ph type="pic" sz="quarter" idx="19"/>
          </p:nvPr>
        </p:nvSpPr>
        <p:spPr>
          <a:xfrm>
            <a:off x="543920" y="3114047"/>
            <a:ext cx="3385425" cy="1988229"/>
          </a:xfrm>
          <a:solidFill>
            <a:srgbClr val="007FEF">
              <a:alpha val="10000"/>
            </a:srgbClr>
          </a:solidFill>
        </p:spPr>
        <p:txBody>
          <a:bodyPr>
            <a:normAutofit/>
          </a:bodyPr>
          <a:lstStyle>
            <a:lvl1pPr algn="ctr">
              <a:defRPr sz="1800"/>
            </a:lvl1pPr>
          </a:lstStyle>
          <a:p>
            <a:endParaRPr lang="en-NZ" dirty="0"/>
          </a:p>
        </p:txBody>
      </p:sp>
      <p:sp>
        <p:nvSpPr>
          <p:cNvPr id="16"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7" name="Text Placeholder 31"/>
          <p:cNvSpPr>
            <a:spLocks noGrp="1"/>
          </p:cNvSpPr>
          <p:nvPr>
            <p:ph type="body" sz="quarter" idx="13" hasCustomPrompt="1"/>
          </p:nvPr>
        </p:nvSpPr>
        <p:spPr>
          <a:xfrm>
            <a:off x="548213" y="859733"/>
            <a:ext cx="9129876"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p:txBody>
      </p:sp>
      <p:sp>
        <p:nvSpPr>
          <p:cNvPr id="24" name="Picture Placeholder 21"/>
          <p:cNvSpPr>
            <a:spLocks noGrp="1"/>
          </p:cNvSpPr>
          <p:nvPr>
            <p:ph type="pic" sz="quarter" idx="25"/>
          </p:nvPr>
        </p:nvSpPr>
        <p:spPr>
          <a:xfrm>
            <a:off x="4376884" y="3114047"/>
            <a:ext cx="3385425" cy="1988229"/>
          </a:xfrm>
          <a:solidFill>
            <a:srgbClr val="007FEF">
              <a:alpha val="10000"/>
            </a:srgbClr>
          </a:solidFill>
        </p:spPr>
        <p:txBody>
          <a:bodyPr>
            <a:normAutofit/>
          </a:bodyPr>
          <a:lstStyle>
            <a:lvl1pPr algn="ctr">
              <a:defRPr sz="1800"/>
            </a:lvl1pPr>
          </a:lstStyle>
          <a:p>
            <a:endParaRPr lang="en-NZ" dirty="0"/>
          </a:p>
        </p:txBody>
      </p:sp>
      <p:sp>
        <p:nvSpPr>
          <p:cNvPr id="26" name="Picture Placeholder 21"/>
          <p:cNvSpPr>
            <a:spLocks noGrp="1"/>
          </p:cNvSpPr>
          <p:nvPr>
            <p:ph type="pic" sz="quarter" idx="27"/>
          </p:nvPr>
        </p:nvSpPr>
        <p:spPr>
          <a:xfrm>
            <a:off x="8170253" y="3114047"/>
            <a:ext cx="3385425" cy="1988229"/>
          </a:xfrm>
          <a:solidFill>
            <a:srgbClr val="007FEF">
              <a:alpha val="10000"/>
            </a:srgbClr>
          </a:solidFill>
        </p:spPr>
        <p:txBody>
          <a:bodyPr>
            <a:normAutofit/>
          </a:bodyPr>
          <a:lstStyle>
            <a:lvl1pPr algn="ctr">
              <a:defRPr sz="1800"/>
            </a:lvl1pPr>
          </a:lstStyle>
          <a:p>
            <a:endParaRPr lang="en-NZ" dirty="0"/>
          </a:p>
        </p:txBody>
      </p:sp>
      <p:sp>
        <p:nvSpPr>
          <p:cNvPr id="31" name="Text Placeholder 2"/>
          <p:cNvSpPr>
            <a:spLocks noGrp="1"/>
          </p:cNvSpPr>
          <p:nvPr>
            <p:ph type="body" sz="quarter" idx="36" hasCustomPrompt="1"/>
          </p:nvPr>
        </p:nvSpPr>
        <p:spPr>
          <a:xfrm>
            <a:off x="534804" y="5298507"/>
            <a:ext cx="3403655" cy="764089"/>
          </a:xfrm>
        </p:spPr>
        <p:txBody>
          <a:bodyPr anchor="t">
            <a:normAutofit/>
          </a:bodyPr>
          <a:lstStyle>
            <a:lvl1pPr algn="l">
              <a:lnSpc>
                <a:spcPct val="100000"/>
              </a:lnSpc>
              <a:defRPr sz="1800" baseline="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34" name="Text Placeholder 2"/>
          <p:cNvSpPr>
            <a:spLocks noGrp="1"/>
          </p:cNvSpPr>
          <p:nvPr>
            <p:ph type="body" sz="quarter" idx="37" hasCustomPrompt="1"/>
          </p:nvPr>
        </p:nvSpPr>
        <p:spPr>
          <a:xfrm>
            <a:off x="4376884" y="5298507"/>
            <a:ext cx="3403655" cy="764089"/>
          </a:xfrm>
        </p:spPr>
        <p:txBody>
          <a:bodyPr anchor="t">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35" name="Text Placeholder 2"/>
          <p:cNvSpPr>
            <a:spLocks noGrp="1"/>
          </p:cNvSpPr>
          <p:nvPr>
            <p:ph type="body" sz="quarter" idx="38" hasCustomPrompt="1"/>
          </p:nvPr>
        </p:nvSpPr>
        <p:spPr>
          <a:xfrm>
            <a:off x="8170253" y="5298507"/>
            <a:ext cx="3403655" cy="764089"/>
          </a:xfrm>
        </p:spPr>
        <p:txBody>
          <a:bodyPr anchor="t">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36" name="Text Placeholder 2"/>
          <p:cNvSpPr>
            <a:spLocks noGrp="1"/>
          </p:cNvSpPr>
          <p:nvPr>
            <p:ph type="body" sz="quarter" idx="39" hasCustomPrompt="1"/>
          </p:nvPr>
        </p:nvSpPr>
        <p:spPr>
          <a:xfrm>
            <a:off x="534804" y="1635872"/>
            <a:ext cx="11020874" cy="1162332"/>
          </a:xfrm>
        </p:spPr>
        <p:txBody>
          <a:bodyPr anchor="t">
            <a:normAutofit/>
          </a:bodyPr>
          <a:lstStyle>
            <a:lvl1pPr algn="l">
              <a:lnSpc>
                <a:spcPct val="100000"/>
              </a:lnSpc>
              <a:defRPr sz="2000">
                <a:solidFill>
                  <a:schemeClr val="tx1">
                    <a:lumMod val="75000"/>
                    <a:lumOff val="25000"/>
                  </a:schemeClr>
                </a:solidFill>
              </a:defRPr>
            </a:lvl1pPr>
            <a:lvl2pPr>
              <a:defRPr/>
            </a:lvl2pPr>
            <a:lvl3pPr>
              <a:defRPr/>
            </a:lvl3pPr>
            <a:lvl4pPr>
              <a:defRPr/>
            </a:lvl4pPr>
          </a:lstStyle>
          <a:p>
            <a:pPr lvl="0"/>
            <a:r>
              <a:rPr lang="en-NZ" dirty="0"/>
              <a:t>Text (Calibri 20)</a:t>
            </a:r>
          </a:p>
        </p:txBody>
      </p:sp>
      <p:sp>
        <p:nvSpPr>
          <p:cNvPr id="18" name="Text Placeholder 31"/>
          <p:cNvSpPr>
            <a:spLocks noGrp="1"/>
          </p:cNvSpPr>
          <p:nvPr>
            <p:ph type="body" sz="quarter" idx="12" hasCustomPrompt="1"/>
          </p:nvPr>
        </p:nvSpPr>
        <p:spPr>
          <a:xfrm>
            <a:off x="536638" y="252190"/>
            <a:ext cx="9129876"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7D12004C-EFB4-AD1B-DD98-9CF2E777E5F8}"/>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54C1AE1F-C020-3A0A-999F-5929A801505D}"/>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7C92C896-4ECF-0E91-0C12-307671143F2F}"/>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2970750114"/>
      </p:ext>
    </p:extLst>
  </p:cSld>
  <p:clrMapOvr>
    <a:masterClrMapping/>
  </p:clrMapOvr>
  <p:extLst>
    <p:ext uri="{DCECCB84-F9BA-43D5-87BE-67443E8EF086}">
      <p15:sldGuideLst xmlns:p15="http://schemas.microsoft.com/office/powerpoint/2012/main">
        <p15:guide id="1" orient="horz" pos="414"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Green Title with Tiered text">
    <p:spTree>
      <p:nvGrpSpPr>
        <p:cNvPr id="1" name=""/>
        <p:cNvGrpSpPr/>
        <p:nvPr/>
      </p:nvGrpSpPr>
      <p:grpSpPr>
        <a:xfrm>
          <a:off x="0" y="0"/>
          <a:ext cx="0" cy="0"/>
          <a:chOff x="0" y="0"/>
          <a:chExt cx="0" cy="0"/>
        </a:xfrm>
      </p:grpSpPr>
      <p:sp>
        <p:nvSpPr>
          <p:cNvPr id="14" name="Picture Placeholder 21"/>
          <p:cNvSpPr>
            <a:spLocks noGrp="1"/>
          </p:cNvSpPr>
          <p:nvPr>
            <p:ph type="pic" sz="quarter" idx="19"/>
          </p:nvPr>
        </p:nvSpPr>
        <p:spPr>
          <a:xfrm>
            <a:off x="543920" y="3114047"/>
            <a:ext cx="3385425" cy="1988229"/>
          </a:xfrm>
          <a:solidFill>
            <a:srgbClr val="007FEF">
              <a:alpha val="10000"/>
            </a:srgbClr>
          </a:solidFill>
        </p:spPr>
        <p:txBody>
          <a:bodyPr>
            <a:normAutofit/>
          </a:bodyPr>
          <a:lstStyle>
            <a:lvl1pPr algn="ctr">
              <a:defRPr sz="1800"/>
            </a:lvl1pPr>
          </a:lstStyle>
          <a:p>
            <a:endParaRPr lang="en-NZ" dirty="0"/>
          </a:p>
        </p:txBody>
      </p:sp>
      <p:sp>
        <p:nvSpPr>
          <p:cNvPr id="16"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4" name="Picture Placeholder 21"/>
          <p:cNvSpPr>
            <a:spLocks noGrp="1"/>
          </p:cNvSpPr>
          <p:nvPr>
            <p:ph type="pic" sz="quarter" idx="25"/>
          </p:nvPr>
        </p:nvSpPr>
        <p:spPr>
          <a:xfrm>
            <a:off x="4376884" y="3114047"/>
            <a:ext cx="3385425" cy="1988229"/>
          </a:xfrm>
          <a:solidFill>
            <a:srgbClr val="007FEF">
              <a:alpha val="10000"/>
            </a:srgbClr>
          </a:solidFill>
        </p:spPr>
        <p:txBody>
          <a:bodyPr>
            <a:normAutofit/>
          </a:bodyPr>
          <a:lstStyle>
            <a:lvl1pPr algn="ctr">
              <a:defRPr sz="1800"/>
            </a:lvl1pPr>
          </a:lstStyle>
          <a:p>
            <a:endParaRPr lang="en-NZ" dirty="0"/>
          </a:p>
        </p:txBody>
      </p:sp>
      <p:sp>
        <p:nvSpPr>
          <p:cNvPr id="26" name="Picture Placeholder 21"/>
          <p:cNvSpPr>
            <a:spLocks noGrp="1"/>
          </p:cNvSpPr>
          <p:nvPr>
            <p:ph type="pic" sz="quarter" idx="27"/>
          </p:nvPr>
        </p:nvSpPr>
        <p:spPr>
          <a:xfrm>
            <a:off x="8170253" y="3114047"/>
            <a:ext cx="3385425" cy="1988229"/>
          </a:xfrm>
          <a:solidFill>
            <a:srgbClr val="007FEF">
              <a:alpha val="10000"/>
            </a:srgbClr>
          </a:solidFill>
        </p:spPr>
        <p:txBody>
          <a:bodyPr>
            <a:normAutofit/>
          </a:bodyPr>
          <a:lstStyle>
            <a:lvl1pPr algn="ctr">
              <a:defRPr sz="1800"/>
            </a:lvl1pPr>
          </a:lstStyle>
          <a:p>
            <a:endParaRPr lang="en-NZ" dirty="0"/>
          </a:p>
        </p:txBody>
      </p:sp>
      <p:sp>
        <p:nvSpPr>
          <p:cNvPr id="31" name="Text Placeholder 2"/>
          <p:cNvSpPr>
            <a:spLocks noGrp="1"/>
          </p:cNvSpPr>
          <p:nvPr>
            <p:ph type="body" sz="quarter" idx="36" hasCustomPrompt="1"/>
          </p:nvPr>
        </p:nvSpPr>
        <p:spPr>
          <a:xfrm>
            <a:off x="534804" y="5298507"/>
            <a:ext cx="3403655" cy="764089"/>
          </a:xfrm>
        </p:spPr>
        <p:txBody>
          <a:bodyPr anchor="t">
            <a:normAutofit/>
          </a:bodyPr>
          <a:lstStyle>
            <a:lvl1pPr algn="l">
              <a:lnSpc>
                <a:spcPct val="100000"/>
              </a:lnSpc>
              <a:defRPr sz="1800" baseline="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34" name="Text Placeholder 2"/>
          <p:cNvSpPr>
            <a:spLocks noGrp="1"/>
          </p:cNvSpPr>
          <p:nvPr>
            <p:ph type="body" sz="quarter" idx="37" hasCustomPrompt="1"/>
          </p:nvPr>
        </p:nvSpPr>
        <p:spPr>
          <a:xfrm>
            <a:off x="4376884" y="5298507"/>
            <a:ext cx="3403655" cy="764089"/>
          </a:xfrm>
        </p:spPr>
        <p:txBody>
          <a:bodyPr anchor="t">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35" name="Text Placeholder 2"/>
          <p:cNvSpPr>
            <a:spLocks noGrp="1"/>
          </p:cNvSpPr>
          <p:nvPr>
            <p:ph type="body" sz="quarter" idx="38" hasCustomPrompt="1"/>
          </p:nvPr>
        </p:nvSpPr>
        <p:spPr>
          <a:xfrm>
            <a:off x="8170253" y="5298507"/>
            <a:ext cx="3403655" cy="764089"/>
          </a:xfrm>
        </p:spPr>
        <p:txBody>
          <a:bodyPr anchor="t">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36" name="Text Placeholder 2"/>
          <p:cNvSpPr>
            <a:spLocks noGrp="1"/>
          </p:cNvSpPr>
          <p:nvPr>
            <p:ph type="body" sz="quarter" idx="39" hasCustomPrompt="1"/>
          </p:nvPr>
        </p:nvSpPr>
        <p:spPr>
          <a:xfrm>
            <a:off x="534804" y="1635872"/>
            <a:ext cx="11020874" cy="1162332"/>
          </a:xfrm>
        </p:spPr>
        <p:txBody>
          <a:bodyPr anchor="t">
            <a:normAutofit/>
          </a:bodyPr>
          <a:lstStyle>
            <a:lvl1pPr algn="l">
              <a:lnSpc>
                <a:spcPct val="100000"/>
              </a:lnSpc>
              <a:defRPr sz="2000">
                <a:solidFill>
                  <a:schemeClr val="tx1">
                    <a:lumMod val="75000"/>
                    <a:lumOff val="25000"/>
                  </a:schemeClr>
                </a:solidFill>
              </a:defRPr>
            </a:lvl1pPr>
            <a:lvl2pPr>
              <a:defRPr/>
            </a:lvl2pPr>
            <a:lvl3pPr>
              <a:defRPr/>
            </a:lvl3pPr>
            <a:lvl4pPr>
              <a:defRPr/>
            </a:lvl4pPr>
          </a:lstStyle>
          <a:p>
            <a:pPr lvl="0"/>
            <a:r>
              <a:rPr lang="en-NZ" dirty="0"/>
              <a:t>Text (Calibri 20)</a:t>
            </a:r>
          </a:p>
        </p:txBody>
      </p:sp>
      <p:sp>
        <p:nvSpPr>
          <p:cNvPr id="13" name="Text Placeholder 31"/>
          <p:cNvSpPr>
            <a:spLocks noGrp="1"/>
          </p:cNvSpPr>
          <p:nvPr>
            <p:ph type="body" sz="quarter" idx="12" hasCustomPrompt="1"/>
          </p:nvPr>
        </p:nvSpPr>
        <p:spPr>
          <a:xfrm>
            <a:off x="536638" y="252190"/>
            <a:ext cx="9156002"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BAA4E2CE-6DB3-122E-B01A-596EA738BB6A}"/>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5B10B26A-72FC-2A91-7A21-04282E8F258D}"/>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C9E7279E-3C9D-8D25-2C6C-2F86022ED607}"/>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447795943"/>
      </p:ext>
    </p:extLst>
  </p:cSld>
  <p:clrMapOvr>
    <a:masterClrMapping/>
  </p:clrMapOvr>
  <p:extLst>
    <p:ext uri="{DCECCB84-F9BA-43D5-87BE-67443E8EF086}">
      <p15:sldGuideLst xmlns:p15="http://schemas.microsoft.com/office/powerpoint/2012/main">
        <p15:guide id="1" orient="horz" pos="41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21"/>
          <p:cNvSpPr>
            <a:spLocks noGrp="1"/>
          </p:cNvSpPr>
          <p:nvPr>
            <p:ph type="pic" sz="quarter" idx="19"/>
          </p:nvPr>
        </p:nvSpPr>
        <p:spPr>
          <a:xfrm>
            <a:off x="635187" y="2019299"/>
            <a:ext cx="3394540" cy="1790701"/>
          </a:xfrm>
          <a:solidFill>
            <a:srgbClr val="007FEF">
              <a:alpha val="10000"/>
            </a:srgbClr>
          </a:solidFill>
        </p:spPr>
        <p:txBody>
          <a:bodyPr>
            <a:normAutofit/>
          </a:bodyPr>
          <a:lstStyle>
            <a:lvl1pPr algn="ctr">
              <a:defRPr sz="1800"/>
            </a:lvl1pPr>
          </a:lstStyle>
          <a:p>
            <a:endParaRPr lang="en-NZ" dirty="0"/>
          </a:p>
        </p:txBody>
      </p:sp>
      <p:sp>
        <p:nvSpPr>
          <p:cNvPr id="12" name="Text Placeholder 2"/>
          <p:cNvSpPr>
            <a:spLocks noGrp="1"/>
          </p:cNvSpPr>
          <p:nvPr>
            <p:ph type="body" sz="quarter" idx="14" hasCustomPrompt="1"/>
          </p:nvPr>
        </p:nvSpPr>
        <p:spPr>
          <a:xfrm>
            <a:off x="626072" y="1550270"/>
            <a:ext cx="3403655" cy="430058"/>
          </a:xfrm>
        </p:spPr>
        <p:txBody>
          <a:bodyPr anchor="ctr">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20"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4" name="Text Placeholder 31"/>
          <p:cNvSpPr>
            <a:spLocks noGrp="1"/>
          </p:cNvSpPr>
          <p:nvPr>
            <p:ph type="body" sz="quarter" idx="13" hasCustomPrompt="1"/>
          </p:nvPr>
        </p:nvSpPr>
        <p:spPr>
          <a:xfrm>
            <a:off x="548212" y="859733"/>
            <a:ext cx="9164711"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p:txBody>
      </p:sp>
      <p:sp>
        <p:nvSpPr>
          <p:cNvPr id="33" name="Picture Placeholder 21"/>
          <p:cNvSpPr>
            <a:spLocks noGrp="1"/>
          </p:cNvSpPr>
          <p:nvPr>
            <p:ph type="pic" sz="quarter" idx="35"/>
          </p:nvPr>
        </p:nvSpPr>
        <p:spPr>
          <a:xfrm>
            <a:off x="635187" y="4554943"/>
            <a:ext cx="3394540" cy="1790701"/>
          </a:xfrm>
          <a:solidFill>
            <a:srgbClr val="007FEF">
              <a:alpha val="10000"/>
            </a:srgbClr>
          </a:solidFill>
        </p:spPr>
        <p:txBody>
          <a:bodyPr>
            <a:normAutofit/>
          </a:bodyPr>
          <a:lstStyle>
            <a:lvl1pPr algn="ctr">
              <a:defRPr sz="1800"/>
            </a:lvl1pPr>
          </a:lstStyle>
          <a:p>
            <a:endParaRPr lang="en-NZ" dirty="0"/>
          </a:p>
        </p:txBody>
      </p:sp>
      <p:sp>
        <p:nvSpPr>
          <p:cNvPr id="34" name="Text Placeholder 2"/>
          <p:cNvSpPr>
            <a:spLocks noGrp="1"/>
          </p:cNvSpPr>
          <p:nvPr>
            <p:ph type="body" sz="quarter" idx="36" hasCustomPrompt="1"/>
          </p:nvPr>
        </p:nvSpPr>
        <p:spPr>
          <a:xfrm>
            <a:off x="626072" y="4085914"/>
            <a:ext cx="3403655" cy="430058"/>
          </a:xfrm>
        </p:spPr>
        <p:txBody>
          <a:bodyPr anchor="ctr">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35" name="Picture Placeholder 21"/>
          <p:cNvSpPr>
            <a:spLocks noGrp="1"/>
          </p:cNvSpPr>
          <p:nvPr>
            <p:ph type="pic" sz="quarter" idx="37"/>
          </p:nvPr>
        </p:nvSpPr>
        <p:spPr>
          <a:xfrm>
            <a:off x="4477982" y="2019299"/>
            <a:ext cx="3394540" cy="1790701"/>
          </a:xfrm>
          <a:solidFill>
            <a:srgbClr val="007FEF">
              <a:alpha val="10000"/>
            </a:srgbClr>
          </a:solidFill>
        </p:spPr>
        <p:txBody>
          <a:bodyPr>
            <a:normAutofit/>
          </a:bodyPr>
          <a:lstStyle>
            <a:lvl1pPr algn="ctr">
              <a:defRPr sz="1800"/>
            </a:lvl1pPr>
          </a:lstStyle>
          <a:p>
            <a:endParaRPr lang="en-NZ" dirty="0"/>
          </a:p>
        </p:txBody>
      </p:sp>
      <p:sp>
        <p:nvSpPr>
          <p:cNvPr id="36" name="Text Placeholder 2"/>
          <p:cNvSpPr>
            <a:spLocks noGrp="1"/>
          </p:cNvSpPr>
          <p:nvPr>
            <p:ph type="body" sz="quarter" idx="38" hasCustomPrompt="1"/>
          </p:nvPr>
        </p:nvSpPr>
        <p:spPr>
          <a:xfrm>
            <a:off x="4468867" y="1550270"/>
            <a:ext cx="3403655" cy="430058"/>
          </a:xfrm>
        </p:spPr>
        <p:txBody>
          <a:bodyPr anchor="ctr">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37" name="Picture Placeholder 21"/>
          <p:cNvSpPr>
            <a:spLocks noGrp="1"/>
          </p:cNvSpPr>
          <p:nvPr>
            <p:ph type="pic" sz="quarter" idx="39"/>
          </p:nvPr>
        </p:nvSpPr>
        <p:spPr>
          <a:xfrm>
            <a:off x="4477982" y="4554943"/>
            <a:ext cx="3394540" cy="1790701"/>
          </a:xfrm>
          <a:solidFill>
            <a:srgbClr val="007FEF">
              <a:alpha val="10000"/>
            </a:srgbClr>
          </a:solidFill>
        </p:spPr>
        <p:txBody>
          <a:bodyPr>
            <a:normAutofit/>
          </a:bodyPr>
          <a:lstStyle>
            <a:lvl1pPr algn="ctr">
              <a:defRPr sz="1800"/>
            </a:lvl1pPr>
          </a:lstStyle>
          <a:p>
            <a:endParaRPr lang="en-NZ" dirty="0"/>
          </a:p>
        </p:txBody>
      </p:sp>
      <p:sp>
        <p:nvSpPr>
          <p:cNvPr id="38" name="Text Placeholder 2"/>
          <p:cNvSpPr>
            <a:spLocks noGrp="1"/>
          </p:cNvSpPr>
          <p:nvPr>
            <p:ph type="body" sz="quarter" idx="40" hasCustomPrompt="1"/>
          </p:nvPr>
        </p:nvSpPr>
        <p:spPr>
          <a:xfrm>
            <a:off x="4468867" y="4085914"/>
            <a:ext cx="3403655" cy="430058"/>
          </a:xfrm>
        </p:spPr>
        <p:txBody>
          <a:bodyPr anchor="ctr">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39" name="Picture Placeholder 21"/>
          <p:cNvSpPr>
            <a:spLocks noGrp="1"/>
          </p:cNvSpPr>
          <p:nvPr>
            <p:ph type="pic" sz="quarter" idx="41"/>
          </p:nvPr>
        </p:nvSpPr>
        <p:spPr>
          <a:xfrm>
            <a:off x="8329892" y="2019299"/>
            <a:ext cx="3394540" cy="1790701"/>
          </a:xfrm>
          <a:solidFill>
            <a:srgbClr val="007FEF">
              <a:alpha val="10000"/>
            </a:srgbClr>
          </a:solidFill>
        </p:spPr>
        <p:txBody>
          <a:bodyPr>
            <a:normAutofit/>
          </a:bodyPr>
          <a:lstStyle>
            <a:lvl1pPr algn="ctr">
              <a:defRPr sz="1800"/>
            </a:lvl1pPr>
          </a:lstStyle>
          <a:p>
            <a:endParaRPr lang="en-NZ" dirty="0"/>
          </a:p>
        </p:txBody>
      </p:sp>
      <p:sp>
        <p:nvSpPr>
          <p:cNvPr id="40" name="Text Placeholder 2"/>
          <p:cNvSpPr>
            <a:spLocks noGrp="1"/>
          </p:cNvSpPr>
          <p:nvPr>
            <p:ph type="body" sz="quarter" idx="42" hasCustomPrompt="1"/>
          </p:nvPr>
        </p:nvSpPr>
        <p:spPr>
          <a:xfrm>
            <a:off x="8320777" y="1550270"/>
            <a:ext cx="3403655" cy="430058"/>
          </a:xfrm>
        </p:spPr>
        <p:txBody>
          <a:bodyPr anchor="ctr">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41" name="Picture Placeholder 21"/>
          <p:cNvSpPr>
            <a:spLocks noGrp="1"/>
          </p:cNvSpPr>
          <p:nvPr>
            <p:ph type="pic" sz="quarter" idx="43"/>
          </p:nvPr>
        </p:nvSpPr>
        <p:spPr>
          <a:xfrm>
            <a:off x="8329892" y="4554943"/>
            <a:ext cx="3394540" cy="1790701"/>
          </a:xfrm>
          <a:solidFill>
            <a:srgbClr val="007FEF">
              <a:alpha val="10000"/>
            </a:srgbClr>
          </a:solidFill>
        </p:spPr>
        <p:txBody>
          <a:bodyPr>
            <a:normAutofit/>
          </a:bodyPr>
          <a:lstStyle>
            <a:lvl1pPr algn="ctr">
              <a:defRPr sz="1800"/>
            </a:lvl1pPr>
          </a:lstStyle>
          <a:p>
            <a:endParaRPr lang="en-NZ" dirty="0"/>
          </a:p>
        </p:txBody>
      </p:sp>
      <p:sp>
        <p:nvSpPr>
          <p:cNvPr id="42" name="Text Placeholder 2"/>
          <p:cNvSpPr>
            <a:spLocks noGrp="1"/>
          </p:cNvSpPr>
          <p:nvPr>
            <p:ph type="body" sz="quarter" idx="44" hasCustomPrompt="1"/>
          </p:nvPr>
        </p:nvSpPr>
        <p:spPr>
          <a:xfrm>
            <a:off x="8320777" y="4085914"/>
            <a:ext cx="3403655" cy="430058"/>
          </a:xfrm>
        </p:spPr>
        <p:txBody>
          <a:bodyPr anchor="ctr">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21" name="Text Placeholder 31"/>
          <p:cNvSpPr>
            <a:spLocks noGrp="1"/>
          </p:cNvSpPr>
          <p:nvPr>
            <p:ph type="body" sz="quarter" idx="12" hasCustomPrompt="1"/>
          </p:nvPr>
        </p:nvSpPr>
        <p:spPr>
          <a:xfrm>
            <a:off x="536637" y="252190"/>
            <a:ext cx="9164711"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F5AFB0B4-A652-62AE-926F-FAA01CF8CF86}"/>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66FBBE6F-CA2A-89CF-F4BA-C4744E5566BE}"/>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C31E3D0A-133B-EFE7-30F8-9080F7B44ACD}"/>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18565153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2124410" y="1759352"/>
            <a:ext cx="2637151" cy="2637151"/>
          </a:xfrm>
          <a:prstGeom prst="ellipse">
            <a:avLst/>
          </a:prstGeom>
          <a:solidFill>
            <a:srgbClr val="007FEF">
              <a:alpha val="20000"/>
            </a:srgbClr>
          </a:solidFill>
        </p:spPr>
        <p:txBody>
          <a:bodyPr anchor="ctr">
            <a:normAutofit/>
          </a:bodyPr>
          <a:lstStyle>
            <a:lvl1pPr marL="0" indent="0" algn="ctr">
              <a:buNone/>
              <a:defRPr sz="1400"/>
            </a:lvl1pPr>
          </a:lstStyle>
          <a:p>
            <a:r>
              <a:rPr lang="en-US" noProof="0" dirty="0"/>
              <a:t>Click icon to add picture</a:t>
            </a:r>
          </a:p>
        </p:txBody>
      </p:sp>
      <p:sp>
        <p:nvSpPr>
          <p:cNvPr id="14"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5" name="Text Placeholder 31"/>
          <p:cNvSpPr>
            <a:spLocks noGrp="1"/>
          </p:cNvSpPr>
          <p:nvPr>
            <p:ph type="body" sz="quarter" idx="13" hasCustomPrompt="1"/>
          </p:nvPr>
        </p:nvSpPr>
        <p:spPr>
          <a:xfrm>
            <a:off x="548212" y="859733"/>
            <a:ext cx="9112459"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p:txBody>
      </p:sp>
      <p:sp>
        <p:nvSpPr>
          <p:cNvPr id="22" name="Text Placeholder 2"/>
          <p:cNvSpPr>
            <a:spLocks noGrp="1"/>
          </p:cNvSpPr>
          <p:nvPr>
            <p:ph type="body" sz="quarter" idx="36" hasCustomPrompt="1"/>
          </p:nvPr>
        </p:nvSpPr>
        <p:spPr>
          <a:xfrm>
            <a:off x="1561939" y="4765411"/>
            <a:ext cx="3403655" cy="764089"/>
          </a:xfrm>
        </p:spPr>
        <p:txBody>
          <a:bodyPr anchor="t">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23" name="Picture Placeholder 12">
            <a:extLst>
              <a:ext uri="{FF2B5EF4-FFF2-40B4-BE49-F238E27FC236}">
                <a16:creationId xmlns:a16="http://schemas.microsoft.com/office/drawing/2014/main" id="{BCCC559D-0EC3-432C-B397-6897B366DF36}"/>
              </a:ext>
            </a:extLst>
          </p:cNvPr>
          <p:cNvSpPr>
            <a:spLocks noGrp="1"/>
          </p:cNvSpPr>
          <p:nvPr>
            <p:ph type="pic" sz="quarter" idx="37"/>
          </p:nvPr>
        </p:nvSpPr>
        <p:spPr>
          <a:xfrm>
            <a:off x="7260081" y="1759352"/>
            <a:ext cx="2637151" cy="2637151"/>
          </a:xfrm>
          <a:prstGeom prst="ellipse">
            <a:avLst/>
          </a:prstGeom>
          <a:solidFill>
            <a:srgbClr val="007FEF">
              <a:alpha val="20000"/>
            </a:srgbClr>
          </a:solidFill>
        </p:spPr>
        <p:txBody>
          <a:bodyPr anchor="ctr">
            <a:normAutofit/>
          </a:bodyPr>
          <a:lstStyle>
            <a:lvl1pPr marL="0" indent="0" algn="ctr">
              <a:buNone/>
              <a:defRPr sz="1400"/>
            </a:lvl1pPr>
          </a:lstStyle>
          <a:p>
            <a:r>
              <a:rPr lang="en-US" noProof="0" dirty="0"/>
              <a:t>Click icon to add picture</a:t>
            </a:r>
          </a:p>
        </p:txBody>
      </p:sp>
      <p:sp>
        <p:nvSpPr>
          <p:cNvPr id="24" name="Text Placeholder 2"/>
          <p:cNvSpPr>
            <a:spLocks noGrp="1"/>
          </p:cNvSpPr>
          <p:nvPr>
            <p:ph type="body" sz="quarter" idx="38" hasCustomPrompt="1"/>
          </p:nvPr>
        </p:nvSpPr>
        <p:spPr>
          <a:xfrm>
            <a:off x="6697610" y="4765411"/>
            <a:ext cx="3403655" cy="764089"/>
          </a:xfrm>
        </p:spPr>
        <p:txBody>
          <a:bodyPr anchor="t">
            <a:normAutofit/>
          </a:bodyPr>
          <a:lstStyle>
            <a:lvl1pPr algn="l">
              <a:lnSpc>
                <a:spcPct val="100000"/>
              </a:lnSpc>
              <a:defRPr sz="18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11" name="Text Placeholder 31"/>
          <p:cNvSpPr>
            <a:spLocks noGrp="1"/>
          </p:cNvSpPr>
          <p:nvPr>
            <p:ph type="body" sz="quarter" idx="12" hasCustomPrompt="1"/>
          </p:nvPr>
        </p:nvSpPr>
        <p:spPr>
          <a:xfrm>
            <a:off x="536637" y="252190"/>
            <a:ext cx="9112459"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F4B90D90-05E4-ECB8-AFD6-AA8004454DB2}"/>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65344B40-0B26-9B92-341B-760BB673B8B3}"/>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BE10454C-665B-891C-8A12-2CCE87F9B879}"/>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2854329932"/>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982831" y="1717281"/>
            <a:ext cx="2847519" cy="2847519"/>
          </a:xfrm>
          <a:prstGeom prst="ellipse">
            <a:avLst/>
          </a:prstGeom>
          <a:solidFill>
            <a:srgbClr val="007FEF">
              <a:alpha val="20000"/>
            </a:srgbClr>
          </a:solidFill>
        </p:spPr>
        <p:txBody>
          <a:bodyPr anchor="ctr">
            <a:normAutofit/>
          </a:bodyPr>
          <a:lstStyle>
            <a:lvl1pPr marL="0" indent="0" algn="ctr">
              <a:buNone/>
              <a:defRPr sz="1400"/>
            </a:lvl1pPr>
          </a:lstStyle>
          <a:p>
            <a:r>
              <a:rPr lang="en-US" noProof="0" dirty="0"/>
              <a:t>Click icon to add picture</a:t>
            </a:r>
          </a:p>
        </p:txBody>
      </p:sp>
      <p:sp>
        <p:nvSpPr>
          <p:cNvPr id="17"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8" name="Text Placeholder 31"/>
          <p:cNvSpPr>
            <a:spLocks noGrp="1"/>
          </p:cNvSpPr>
          <p:nvPr userDrawn="1">
            <p:ph type="body" sz="quarter" idx="13" hasCustomPrompt="1"/>
          </p:nvPr>
        </p:nvSpPr>
        <p:spPr>
          <a:xfrm>
            <a:off x="548213" y="859733"/>
            <a:ext cx="9121168"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p:txBody>
      </p:sp>
      <p:sp>
        <p:nvSpPr>
          <p:cNvPr id="24" name="Text Placeholder 2"/>
          <p:cNvSpPr>
            <a:spLocks noGrp="1"/>
          </p:cNvSpPr>
          <p:nvPr userDrawn="1">
            <p:ph type="body" sz="quarter" idx="36" hasCustomPrompt="1"/>
          </p:nvPr>
        </p:nvSpPr>
        <p:spPr>
          <a:xfrm>
            <a:off x="923113" y="4840373"/>
            <a:ext cx="2966954" cy="1222224"/>
          </a:xfrm>
        </p:spPr>
        <p:txBody>
          <a:bodyPr anchor="t">
            <a:normAutofit/>
          </a:bodyPr>
          <a:lstStyle>
            <a:lvl1pPr algn="l">
              <a:lnSpc>
                <a:spcPct val="100000"/>
              </a:lnSpc>
              <a:defRPr sz="16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25" name="Picture Placeholder 12">
            <a:extLst>
              <a:ext uri="{FF2B5EF4-FFF2-40B4-BE49-F238E27FC236}">
                <a16:creationId xmlns:a16="http://schemas.microsoft.com/office/drawing/2014/main" id="{BCCC559D-0EC3-432C-B397-6897B366DF36}"/>
              </a:ext>
            </a:extLst>
          </p:cNvPr>
          <p:cNvSpPr>
            <a:spLocks noGrp="1"/>
          </p:cNvSpPr>
          <p:nvPr userDrawn="1">
            <p:ph type="pic" sz="quarter" idx="37"/>
          </p:nvPr>
        </p:nvSpPr>
        <p:spPr>
          <a:xfrm>
            <a:off x="4715587" y="1717281"/>
            <a:ext cx="2847519" cy="2847519"/>
          </a:xfrm>
          <a:prstGeom prst="ellipse">
            <a:avLst/>
          </a:prstGeom>
          <a:solidFill>
            <a:srgbClr val="007FEF">
              <a:alpha val="20000"/>
            </a:srgbClr>
          </a:solidFill>
        </p:spPr>
        <p:txBody>
          <a:bodyPr anchor="ctr">
            <a:normAutofit/>
          </a:bodyPr>
          <a:lstStyle>
            <a:lvl1pPr marL="0" indent="0" algn="ctr">
              <a:buNone/>
              <a:defRPr sz="1400"/>
            </a:lvl1pPr>
          </a:lstStyle>
          <a:p>
            <a:r>
              <a:rPr lang="en-US" noProof="0" dirty="0"/>
              <a:t>Click icon to add picture</a:t>
            </a:r>
          </a:p>
        </p:txBody>
      </p:sp>
      <p:sp>
        <p:nvSpPr>
          <p:cNvPr id="26" name="Text Placeholder 2"/>
          <p:cNvSpPr>
            <a:spLocks noGrp="1"/>
          </p:cNvSpPr>
          <p:nvPr userDrawn="1">
            <p:ph type="body" sz="quarter" idx="38" hasCustomPrompt="1"/>
          </p:nvPr>
        </p:nvSpPr>
        <p:spPr>
          <a:xfrm>
            <a:off x="4655869" y="4840373"/>
            <a:ext cx="2966954" cy="1222224"/>
          </a:xfrm>
        </p:spPr>
        <p:txBody>
          <a:bodyPr anchor="t">
            <a:normAutofit/>
          </a:bodyPr>
          <a:lstStyle>
            <a:lvl1pPr algn="l">
              <a:lnSpc>
                <a:spcPct val="100000"/>
              </a:lnSpc>
              <a:defRPr sz="16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27" name="Picture Placeholder 12">
            <a:extLst>
              <a:ext uri="{FF2B5EF4-FFF2-40B4-BE49-F238E27FC236}">
                <a16:creationId xmlns:a16="http://schemas.microsoft.com/office/drawing/2014/main" id="{BCCC559D-0EC3-432C-B397-6897B366DF36}"/>
              </a:ext>
            </a:extLst>
          </p:cNvPr>
          <p:cNvSpPr>
            <a:spLocks noGrp="1"/>
          </p:cNvSpPr>
          <p:nvPr userDrawn="1">
            <p:ph type="pic" sz="quarter" idx="39"/>
          </p:nvPr>
        </p:nvSpPr>
        <p:spPr>
          <a:xfrm>
            <a:off x="8448343" y="1717281"/>
            <a:ext cx="2847519" cy="2847519"/>
          </a:xfrm>
          <a:prstGeom prst="ellipse">
            <a:avLst/>
          </a:prstGeom>
          <a:solidFill>
            <a:srgbClr val="007FEF">
              <a:alpha val="20000"/>
            </a:srgbClr>
          </a:solidFill>
        </p:spPr>
        <p:txBody>
          <a:bodyPr anchor="ctr">
            <a:normAutofit/>
          </a:bodyPr>
          <a:lstStyle>
            <a:lvl1pPr marL="0" indent="0" algn="ctr">
              <a:buNone/>
              <a:defRPr sz="1400"/>
            </a:lvl1pPr>
          </a:lstStyle>
          <a:p>
            <a:r>
              <a:rPr lang="en-US" noProof="0" dirty="0"/>
              <a:t>Click icon to add picture</a:t>
            </a:r>
          </a:p>
        </p:txBody>
      </p:sp>
      <p:sp>
        <p:nvSpPr>
          <p:cNvPr id="28" name="Text Placeholder 2"/>
          <p:cNvSpPr>
            <a:spLocks noGrp="1"/>
          </p:cNvSpPr>
          <p:nvPr userDrawn="1">
            <p:ph type="body" sz="quarter" idx="40" hasCustomPrompt="1"/>
          </p:nvPr>
        </p:nvSpPr>
        <p:spPr>
          <a:xfrm>
            <a:off x="8388625" y="4840373"/>
            <a:ext cx="2966954" cy="1222224"/>
          </a:xfrm>
        </p:spPr>
        <p:txBody>
          <a:bodyPr anchor="t">
            <a:normAutofit/>
          </a:bodyPr>
          <a:lstStyle>
            <a:lvl1pPr algn="l">
              <a:lnSpc>
                <a:spcPct val="100000"/>
              </a:lnSpc>
              <a:defRPr sz="1600">
                <a:solidFill>
                  <a:schemeClr val="tx1">
                    <a:lumMod val="75000"/>
                    <a:lumOff val="25000"/>
                  </a:schemeClr>
                </a:solidFill>
              </a:defRPr>
            </a:lvl1pPr>
            <a:lvl2pPr>
              <a:defRPr/>
            </a:lvl2pPr>
            <a:lvl3pPr>
              <a:defRPr/>
            </a:lvl3pPr>
            <a:lvl4pPr>
              <a:defRPr/>
            </a:lvl4pPr>
          </a:lstStyle>
          <a:p>
            <a:pPr lvl="0"/>
            <a:r>
              <a:rPr lang="en-NZ" dirty="0"/>
              <a:t>Text (Calibri 18)</a:t>
            </a:r>
          </a:p>
        </p:txBody>
      </p:sp>
      <p:sp>
        <p:nvSpPr>
          <p:cNvPr id="13" name="Text Placeholder 31"/>
          <p:cNvSpPr>
            <a:spLocks noGrp="1"/>
          </p:cNvSpPr>
          <p:nvPr>
            <p:ph type="body" sz="quarter" idx="12" hasCustomPrompt="1"/>
          </p:nvPr>
        </p:nvSpPr>
        <p:spPr>
          <a:xfrm>
            <a:off x="536638" y="252190"/>
            <a:ext cx="9121168"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D12F739F-A5C2-A07C-932C-EE20FCFFF13B}"/>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A6FCF8A0-5FBF-D5F9-A668-B801B58E225C}"/>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38A2E8C0-83AD-E5DB-AFD2-4C9DCFABEB9D}"/>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349931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Green Heading Grey Subtitle">
    <p:spTree>
      <p:nvGrpSpPr>
        <p:cNvPr id="1" name=""/>
        <p:cNvGrpSpPr/>
        <p:nvPr/>
      </p:nvGrpSpPr>
      <p:grpSpPr>
        <a:xfrm>
          <a:off x="0" y="0"/>
          <a:ext cx="0" cy="0"/>
          <a:chOff x="0" y="0"/>
          <a:chExt cx="0" cy="0"/>
        </a:xfrm>
      </p:grpSpPr>
      <p:sp>
        <p:nvSpPr>
          <p:cNvPr id="33" name="Content Placeholder 2" title="Bullet Points">
            <a:extLst>
              <a:ext uri="{FF2B5EF4-FFF2-40B4-BE49-F238E27FC236}">
                <a16:creationId xmlns:a16="http://schemas.microsoft.com/office/drawing/2014/main" id="{BFD7EA17-BE66-4636-9684-F93562587911}"/>
              </a:ext>
            </a:extLst>
          </p:cNvPr>
          <p:cNvSpPr>
            <a:spLocks noGrp="1"/>
          </p:cNvSpPr>
          <p:nvPr>
            <p:ph idx="1" hasCustomPrompt="1"/>
          </p:nvPr>
        </p:nvSpPr>
        <p:spPr>
          <a:xfrm>
            <a:off x="536638" y="1535690"/>
            <a:ext cx="11128352" cy="4522210"/>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buSzPct val="125000"/>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0"/>
            <a:r>
              <a:rPr lang="en-NZ" dirty="0"/>
              <a:t>Level 1 (Calibri 24, RGB: 64/64/64</a:t>
            </a:r>
            <a:r>
              <a:rPr lang="en-US" dirty="0"/>
              <a:t>)</a:t>
            </a:r>
          </a:p>
          <a:p>
            <a:pPr lvl="1"/>
            <a:r>
              <a:rPr lang="en-US" dirty="0"/>
              <a:t>Level 2 </a:t>
            </a:r>
            <a:r>
              <a:rPr lang="nl-NL" dirty="0"/>
              <a:t>(Calibri 18, RGB: 64/64/64)</a:t>
            </a:r>
          </a:p>
          <a:p>
            <a:pPr lvl="2"/>
            <a:r>
              <a:rPr lang="en-US" dirty="0"/>
              <a:t>Level 3 </a:t>
            </a:r>
            <a:r>
              <a:rPr lang="nl-NL" dirty="0"/>
              <a:t>(Calibri 14, RGB: 64/64/64)</a:t>
            </a:r>
          </a:p>
          <a:p>
            <a:pPr lvl="3"/>
            <a:r>
              <a:rPr lang="en-US" dirty="0"/>
              <a:t>Level 4 </a:t>
            </a:r>
            <a:r>
              <a:rPr lang="nl-NL" dirty="0"/>
              <a:t>(Calibri 12, RGB: 64/64/64)</a:t>
            </a:r>
            <a:endParaRPr lang="en-US" dirty="0"/>
          </a:p>
        </p:txBody>
      </p:sp>
      <p:sp>
        <p:nvSpPr>
          <p:cNvPr id="9"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 name="Text Placeholder 31"/>
          <p:cNvSpPr>
            <a:spLocks noGrp="1"/>
          </p:cNvSpPr>
          <p:nvPr>
            <p:ph type="body" sz="quarter" idx="13" hasCustomPrompt="1"/>
          </p:nvPr>
        </p:nvSpPr>
        <p:spPr>
          <a:xfrm>
            <a:off x="548213" y="859733"/>
            <a:ext cx="9156002" cy="430503"/>
          </a:xfrm>
        </p:spPr>
        <p:txBody>
          <a:bodyPr anchor="t">
            <a:normAutofit/>
          </a:bodyPr>
          <a:lstStyle>
            <a:lvl1pPr>
              <a:lnSpc>
                <a:spcPct val="100000"/>
              </a:lnSpc>
              <a:defRPr sz="2000">
                <a:solidFill>
                  <a:srgbClr val="39AB47"/>
                </a:solidFill>
                <a:latin typeface="+mn-lt"/>
              </a:defRPr>
            </a:lvl1pPr>
          </a:lstStyle>
          <a:p>
            <a:pPr lvl="0"/>
            <a:r>
              <a:rPr lang="en-US" dirty="0"/>
              <a:t>Sub-title (Calibri 20. RGB: 57/171/17)</a:t>
            </a:r>
          </a:p>
        </p:txBody>
      </p:sp>
      <p:sp>
        <p:nvSpPr>
          <p:cNvPr id="8" name="Text Placeholder 31"/>
          <p:cNvSpPr>
            <a:spLocks noGrp="1"/>
          </p:cNvSpPr>
          <p:nvPr>
            <p:ph type="body" sz="quarter" idx="12" hasCustomPrompt="1"/>
          </p:nvPr>
        </p:nvSpPr>
        <p:spPr>
          <a:xfrm>
            <a:off x="536638" y="252190"/>
            <a:ext cx="9156002"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rgbClr val="404040"/>
                </a:solidFill>
                <a:latin typeface="+mn-lt"/>
                <a:ea typeface="+mj-ea"/>
                <a:cs typeface="Segoe UI Semibold" panose="020B0502040204020203" pitchFamily="34" charset="0"/>
              </a:defRPr>
            </a:lvl1pPr>
          </a:lstStyle>
          <a:p>
            <a:pPr lvl="0"/>
            <a:r>
              <a:rPr lang="en-US" dirty="0"/>
              <a:t>Title (Calibri 30 bold. RGB: 64/64/64)</a:t>
            </a:r>
          </a:p>
        </p:txBody>
      </p:sp>
      <p:sp>
        <p:nvSpPr>
          <p:cNvPr id="3" name="Oval 2">
            <a:extLst>
              <a:ext uri="{FF2B5EF4-FFF2-40B4-BE49-F238E27FC236}">
                <a16:creationId xmlns:a16="http://schemas.microsoft.com/office/drawing/2014/main" id="{7F051A6F-1C09-5240-6078-EDB1D8FD6668}"/>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B066D7E1-E3A6-EE85-4B1D-841121436C82}"/>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1836367690"/>
      </p:ext>
    </p:extLst>
  </p:cSld>
  <p:clrMapOvr>
    <a:masterClrMapping/>
  </p:clrMapOvr>
  <p:extLst>
    <p:ext uri="{DCECCB84-F9BA-43D5-87BE-67443E8EF086}">
      <p15:sldGuideLst xmlns:p15="http://schemas.microsoft.com/office/powerpoint/2012/main">
        <p15:guide id="1" orient="horz" pos="100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Heading Grey Subtitle">
    <p:spTree>
      <p:nvGrpSpPr>
        <p:cNvPr id="1" name=""/>
        <p:cNvGrpSpPr/>
        <p:nvPr/>
      </p:nvGrpSpPr>
      <p:grpSpPr>
        <a:xfrm>
          <a:off x="0" y="0"/>
          <a:ext cx="0" cy="0"/>
          <a:chOff x="0" y="0"/>
          <a:chExt cx="0" cy="0"/>
        </a:xfrm>
      </p:grpSpPr>
      <p:sp>
        <p:nvSpPr>
          <p:cNvPr id="33" name="Content Placeholder 2" title="Bullet Points">
            <a:extLst>
              <a:ext uri="{FF2B5EF4-FFF2-40B4-BE49-F238E27FC236}">
                <a16:creationId xmlns:a16="http://schemas.microsoft.com/office/drawing/2014/main" id="{BFD7EA17-BE66-4636-9684-F93562587911}"/>
              </a:ext>
            </a:extLst>
          </p:cNvPr>
          <p:cNvSpPr>
            <a:spLocks noGrp="1"/>
          </p:cNvSpPr>
          <p:nvPr>
            <p:ph idx="1" hasCustomPrompt="1"/>
          </p:nvPr>
        </p:nvSpPr>
        <p:spPr>
          <a:xfrm>
            <a:off x="536638" y="1535690"/>
            <a:ext cx="11128352" cy="4522210"/>
          </a:xfrm>
          <a:prstGeom prst="rect">
            <a:avLst/>
          </a:prstGeom>
        </p:spPr>
        <p:txBody>
          <a:bodyPr>
            <a:normAutofit/>
          </a:bodyPr>
          <a:lstStyle>
            <a:lvl1pPr marL="0" marR="0" indent="0" algn="l" defTabSz="914400" rtl="0" eaLnBrk="1" fontAlgn="auto" latinLnBrk="0" hangingPunct="1">
              <a:lnSpc>
                <a:spcPct val="125000"/>
              </a:lnSpc>
              <a:spcBef>
                <a:spcPts val="0"/>
              </a:spcBef>
              <a:spcAft>
                <a:spcPts val="0"/>
              </a:spcAft>
              <a:buClrTx/>
              <a:buSzTx/>
              <a:buFontTx/>
              <a:buNone/>
              <a:tabLst/>
              <a:defRPr sz="2200">
                <a:solidFill>
                  <a:schemeClr val="tx1">
                    <a:lumMod val="75000"/>
                    <a:lumOff val="25000"/>
                  </a:schemeClr>
                </a:solidFill>
              </a:defRPr>
            </a:lvl1pPr>
            <a:lvl2pPr>
              <a:buClr>
                <a:srgbClr val="34B233"/>
              </a:buClr>
              <a:buSzPct val="125000"/>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00000">
                    <a:lumMod val="75000"/>
                    <a:lumOff val="25000"/>
                  </a:srgbClr>
                </a:solidFill>
                <a:effectLst/>
                <a:uLnTx/>
                <a:uFillTx/>
                <a:latin typeface="+mn-lt"/>
                <a:ea typeface="+mn-ea"/>
                <a:cs typeface="Segoe UI" panose="020B0502040204020203" pitchFamily="34" charset="0"/>
              </a:rPr>
              <a:t>Level 1 (Calibri 24, RGB: 64/64/64</a:t>
            </a:r>
            <a:r>
              <a:rPr kumimoji="0" lang="en-US" sz="2400" b="0" i="0" u="none" strike="noStrike" kern="1200" cap="none" spc="0" normalizeH="0" baseline="0" noProof="0" dirty="0">
                <a:ln>
                  <a:noFill/>
                </a:ln>
                <a:solidFill>
                  <a:srgbClr val="000000">
                    <a:lumMod val="75000"/>
                    <a:lumOff val="25000"/>
                  </a:srgbClr>
                </a:solidFill>
                <a:effectLst/>
                <a:uLnTx/>
                <a:uFillTx/>
                <a:latin typeface="+mn-lt"/>
                <a:ea typeface="+mn-ea"/>
                <a:cs typeface="Segoe UI" panose="020B0502040204020203" pitchFamily="34" charset="0"/>
              </a:rPr>
              <a:t>)</a:t>
            </a:r>
          </a:p>
          <a:p>
            <a:pPr lvl="1"/>
            <a:r>
              <a:rPr lang="en-US" dirty="0"/>
              <a:t>Level 2 </a:t>
            </a:r>
            <a:r>
              <a:rPr lang="nl-NL" dirty="0"/>
              <a:t>(Calibri 18, RGB: 64/64/64)</a:t>
            </a:r>
          </a:p>
          <a:p>
            <a:pPr lvl="2"/>
            <a:r>
              <a:rPr lang="en-US" dirty="0"/>
              <a:t>Level 3 </a:t>
            </a:r>
            <a:r>
              <a:rPr lang="nl-NL" dirty="0"/>
              <a:t>(Calibri 14, RGB: 64/64/64)</a:t>
            </a:r>
          </a:p>
          <a:p>
            <a:pPr lvl="3"/>
            <a:r>
              <a:rPr lang="en-US" dirty="0"/>
              <a:t>Level 4 </a:t>
            </a:r>
            <a:r>
              <a:rPr lang="nl-NL" dirty="0"/>
              <a:t>(Calibri 12, RGB: 64/64/64)</a:t>
            </a:r>
            <a:endParaRPr lang="en-US" dirty="0"/>
          </a:p>
        </p:txBody>
      </p:sp>
      <p:sp>
        <p:nvSpPr>
          <p:cNvPr id="9"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7" name="Text Placeholder 31"/>
          <p:cNvSpPr>
            <a:spLocks noGrp="1"/>
          </p:cNvSpPr>
          <p:nvPr>
            <p:ph type="body" sz="quarter" idx="12" hasCustomPrompt="1"/>
          </p:nvPr>
        </p:nvSpPr>
        <p:spPr>
          <a:xfrm>
            <a:off x="536638" y="252190"/>
            <a:ext cx="9243088"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rgbClr val="404040"/>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B29E47D8-0F24-AB44-7A2D-546EDB8413C3}"/>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D2F81BC1-F17F-2FC8-9F10-D658EDAC9128}"/>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00291DB4-18CC-0114-AD43-DD8DF73E2A64}"/>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2353394780"/>
      </p:ext>
    </p:extLst>
  </p:cSld>
  <p:clrMapOvr>
    <a:masterClrMapping/>
  </p:clrMapOvr>
  <p:extLst>
    <p:ext uri="{DCECCB84-F9BA-43D5-87BE-67443E8EF086}">
      <p15:sldGuideLst xmlns:p15="http://schemas.microsoft.com/office/powerpoint/2012/main">
        <p15:guide id="1" orient="horz" pos="1003"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Titl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639480D-8DAB-DC40-BB7D-22B8D00BCC5D}"/>
              </a:ext>
            </a:extLst>
          </p:cNvPr>
          <p:cNvSpPr>
            <a:spLocks noGrp="1"/>
          </p:cNvSpPr>
          <p:nvPr>
            <p:ph type="pic" sz="quarter" idx="10"/>
          </p:nvPr>
        </p:nvSpPr>
        <p:spPr>
          <a:xfrm>
            <a:off x="-23005" y="1504950"/>
            <a:ext cx="12222327" cy="5353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6"/>
              <a:gd name="connsiteY0" fmla="*/ 2000 h 10878"/>
              <a:gd name="connsiteX1" fmla="*/ 10000 w 10006"/>
              <a:gd name="connsiteY1" fmla="*/ 0 h 10878"/>
              <a:gd name="connsiteX2" fmla="*/ 10006 w 10006"/>
              <a:gd name="connsiteY2" fmla="*/ 10878 h 10878"/>
              <a:gd name="connsiteX3" fmla="*/ 0 w 10006"/>
              <a:gd name="connsiteY3" fmla="*/ 10000 h 10878"/>
              <a:gd name="connsiteX4" fmla="*/ 0 w 10006"/>
              <a:gd name="connsiteY4" fmla="*/ 2000 h 10878"/>
              <a:gd name="connsiteX0" fmla="*/ 0 w 10015"/>
              <a:gd name="connsiteY0" fmla="*/ 13 h 10878"/>
              <a:gd name="connsiteX1" fmla="*/ 10009 w 10015"/>
              <a:gd name="connsiteY1" fmla="*/ 0 h 10878"/>
              <a:gd name="connsiteX2" fmla="*/ 10015 w 10015"/>
              <a:gd name="connsiteY2" fmla="*/ 10878 h 10878"/>
              <a:gd name="connsiteX3" fmla="*/ 9 w 10015"/>
              <a:gd name="connsiteY3" fmla="*/ 10000 h 10878"/>
              <a:gd name="connsiteX4" fmla="*/ 0 w 10015"/>
              <a:gd name="connsiteY4" fmla="*/ 13 h 10878"/>
              <a:gd name="connsiteX0" fmla="*/ 0 w 10015"/>
              <a:gd name="connsiteY0" fmla="*/ 13 h 10907"/>
              <a:gd name="connsiteX1" fmla="*/ 10009 w 10015"/>
              <a:gd name="connsiteY1" fmla="*/ 0 h 10907"/>
              <a:gd name="connsiteX2" fmla="*/ 10015 w 10015"/>
              <a:gd name="connsiteY2" fmla="*/ 10878 h 10907"/>
              <a:gd name="connsiteX3" fmla="*/ 9 w 10015"/>
              <a:gd name="connsiteY3" fmla="*/ 10907 h 10907"/>
              <a:gd name="connsiteX4" fmla="*/ 0 w 10015"/>
              <a:gd name="connsiteY4" fmla="*/ 13 h 1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907">
                <a:moveTo>
                  <a:pt x="0" y="13"/>
                </a:moveTo>
                <a:lnTo>
                  <a:pt x="10009" y="0"/>
                </a:lnTo>
                <a:lnTo>
                  <a:pt x="10015" y="10878"/>
                </a:lnTo>
                <a:lnTo>
                  <a:pt x="9" y="10907"/>
                </a:lnTo>
                <a:cubicBezTo>
                  <a:pt x="6" y="7276"/>
                  <a:pt x="3" y="3644"/>
                  <a:pt x="0" y="13"/>
                </a:cubicBezTo>
                <a:close/>
              </a:path>
            </a:pathLst>
          </a:custGeom>
          <a:solidFill>
            <a:srgbClr val="007FEF">
              <a:alpha val="80000"/>
            </a:srgbClr>
          </a:solidFill>
        </p:spPr>
        <p:txBody>
          <a:bodyPr>
            <a:normAutofit/>
          </a:bodyPr>
          <a:lstStyle>
            <a:lvl1pPr algn="ctr">
              <a:defRPr sz="1800">
                <a:solidFill>
                  <a:schemeClr val="bg1"/>
                </a:solidFill>
              </a:defRPr>
            </a:lvl1pPr>
          </a:lstStyle>
          <a:p>
            <a:endParaRPr lang="en-NZ" dirty="0"/>
          </a:p>
        </p:txBody>
      </p:sp>
      <p:sp>
        <p:nvSpPr>
          <p:cNvPr id="4"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8" name="Text Placeholder 31"/>
          <p:cNvSpPr>
            <a:spLocks noGrp="1"/>
          </p:cNvSpPr>
          <p:nvPr>
            <p:ph type="body" sz="quarter" idx="12" hasCustomPrompt="1"/>
          </p:nvPr>
        </p:nvSpPr>
        <p:spPr>
          <a:xfrm>
            <a:off x="536637" y="371130"/>
            <a:ext cx="9138585" cy="734184"/>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3" name="Slide Number Placeholder 3">
            <a:extLst>
              <a:ext uri="{FF2B5EF4-FFF2-40B4-BE49-F238E27FC236}">
                <a16:creationId xmlns:a16="http://schemas.microsoft.com/office/drawing/2014/main" id="{5EE5FD92-9A3F-CCB0-6E1B-E856AA3B4534}"/>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2" name="Oval 1">
            <a:extLst>
              <a:ext uri="{FF2B5EF4-FFF2-40B4-BE49-F238E27FC236}">
                <a16:creationId xmlns:a16="http://schemas.microsoft.com/office/drawing/2014/main" id="{2D4695E9-C976-FC93-1A96-C99CD0D73E67}"/>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Slide Number Placeholder 14">
            <a:extLst>
              <a:ext uri="{FF2B5EF4-FFF2-40B4-BE49-F238E27FC236}">
                <a16:creationId xmlns:a16="http://schemas.microsoft.com/office/drawing/2014/main" id="{D8213616-C7E8-C23B-CBB9-A22D9EC25D21}"/>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334970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Titl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639480D-8DAB-DC40-BB7D-22B8D00BCC5D}"/>
              </a:ext>
            </a:extLst>
          </p:cNvPr>
          <p:cNvSpPr>
            <a:spLocks noGrp="1"/>
          </p:cNvSpPr>
          <p:nvPr>
            <p:ph type="pic" sz="quarter" idx="10"/>
          </p:nvPr>
        </p:nvSpPr>
        <p:spPr>
          <a:xfrm>
            <a:off x="-23005" y="1504950"/>
            <a:ext cx="12222327" cy="48291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6"/>
              <a:gd name="connsiteY0" fmla="*/ 2000 h 10878"/>
              <a:gd name="connsiteX1" fmla="*/ 10000 w 10006"/>
              <a:gd name="connsiteY1" fmla="*/ 0 h 10878"/>
              <a:gd name="connsiteX2" fmla="*/ 10006 w 10006"/>
              <a:gd name="connsiteY2" fmla="*/ 10878 h 10878"/>
              <a:gd name="connsiteX3" fmla="*/ 0 w 10006"/>
              <a:gd name="connsiteY3" fmla="*/ 10000 h 10878"/>
              <a:gd name="connsiteX4" fmla="*/ 0 w 10006"/>
              <a:gd name="connsiteY4" fmla="*/ 2000 h 10878"/>
              <a:gd name="connsiteX0" fmla="*/ 0 w 10015"/>
              <a:gd name="connsiteY0" fmla="*/ 13 h 10878"/>
              <a:gd name="connsiteX1" fmla="*/ 10009 w 10015"/>
              <a:gd name="connsiteY1" fmla="*/ 0 h 10878"/>
              <a:gd name="connsiteX2" fmla="*/ 10015 w 10015"/>
              <a:gd name="connsiteY2" fmla="*/ 10878 h 10878"/>
              <a:gd name="connsiteX3" fmla="*/ 9 w 10015"/>
              <a:gd name="connsiteY3" fmla="*/ 10000 h 10878"/>
              <a:gd name="connsiteX4" fmla="*/ 0 w 10015"/>
              <a:gd name="connsiteY4" fmla="*/ 13 h 10878"/>
              <a:gd name="connsiteX0" fmla="*/ 0 w 10015"/>
              <a:gd name="connsiteY0" fmla="*/ 13 h 10907"/>
              <a:gd name="connsiteX1" fmla="*/ 10009 w 10015"/>
              <a:gd name="connsiteY1" fmla="*/ 0 h 10907"/>
              <a:gd name="connsiteX2" fmla="*/ 10015 w 10015"/>
              <a:gd name="connsiteY2" fmla="*/ 10878 h 10907"/>
              <a:gd name="connsiteX3" fmla="*/ 9 w 10015"/>
              <a:gd name="connsiteY3" fmla="*/ 10907 h 10907"/>
              <a:gd name="connsiteX4" fmla="*/ 0 w 10015"/>
              <a:gd name="connsiteY4" fmla="*/ 13 h 1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907">
                <a:moveTo>
                  <a:pt x="0" y="13"/>
                </a:moveTo>
                <a:lnTo>
                  <a:pt x="10009" y="0"/>
                </a:lnTo>
                <a:lnTo>
                  <a:pt x="10015" y="10878"/>
                </a:lnTo>
                <a:lnTo>
                  <a:pt x="9" y="10907"/>
                </a:lnTo>
                <a:cubicBezTo>
                  <a:pt x="6" y="7276"/>
                  <a:pt x="3" y="3644"/>
                  <a:pt x="0" y="13"/>
                </a:cubicBezTo>
                <a:close/>
              </a:path>
            </a:pathLst>
          </a:custGeom>
          <a:solidFill>
            <a:srgbClr val="007FEF">
              <a:alpha val="80000"/>
            </a:srgbClr>
          </a:solidFill>
        </p:spPr>
        <p:txBody>
          <a:bodyPr>
            <a:normAutofit/>
          </a:bodyPr>
          <a:lstStyle>
            <a:lvl1pPr algn="ctr">
              <a:defRPr sz="1800">
                <a:solidFill>
                  <a:schemeClr val="bg1"/>
                </a:solidFill>
              </a:defRPr>
            </a:lvl1pPr>
          </a:lstStyle>
          <a:p>
            <a:endParaRPr lang="en-NZ" dirty="0"/>
          </a:p>
        </p:txBody>
      </p:sp>
      <p:sp>
        <p:nvSpPr>
          <p:cNvPr id="4"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8" name="Text Placeholder 31"/>
          <p:cNvSpPr>
            <a:spLocks noGrp="1"/>
          </p:cNvSpPr>
          <p:nvPr>
            <p:ph type="body" sz="quarter" idx="12" hasCustomPrompt="1"/>
          </p:nvPr>
        </p:nvSpPr>
        <p:spPr>
          <a:xfrm>
            <a:off x="536637" y="2318801"/>
            <a:ext cx="9138585" cy="734184"/>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bg1"/>
                </a:solidFill>
                <a:latin typeface="+mn-lt"/>
                <a:ea typeface="+mj-ea"/>
                <a:cs typeface="Segoe UI Semibold" panose="020B0502040204020203" pitchFamily="34" charset="0"/>
              </a:defRPr>
            </a:lvl1pPr>
          </a:lstStyle>
          <a:p>
            <a:pPr lvl="0"/>
            <a:r>
              <a:rPr lang="en-US" dirty="0"/>
              <a:t>Title (Calibri 30 bold. RGB: 64/64/64)</a:t>
            </a:r>
          </a:p>
        </p:txBody>
      </p:sp>
      <p:sp>
        <p:nvSpPr>
          <p:cNvPr id="9" name="Oval 8">
            <a:extLst>
              <a:ext uri="{FF2B5EF4-FFF2-40B4-BE49-F238E27FC236}">
                <a16:creationId xmlns:a16="http://schemas.microsoft.com/office/drawing/2014/main" id="{C3E503D0-FB42-A095-1C7A-4472E09914F2}"/>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Slide Number Placeholder 14">
            <a:extLst>
              <a:ext uri="{FF2B5EF4-FFF2-40B4-BE49-F238E27FC236}">
                <a16:creationId xmlns:a16="http://schemas.microsoft.com/office/drawing/2014/main" id="{D73421C8-54D7-F6C7-0893-0C3A490A3741}"/>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248312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Green Heading Grey Subtitle">
    <p:spTree>
      <p:nvGrpSpPr>
        <p:cNvPr id="1" name=""/>
        <p:cNvGrpSpPr/>
        <p:nvPr/>
      </p:nvGrpSpPr>
      <p:grpSpPr>
        <a:xfrm>
          <a:off x="0" y="0"/>
          <a:ext cx="0" cy="0"/>
          <a:chOff x="0" y="0"/>
          <a:chExt cx="0" cy="0"/>
        </a:xfrm>
      </p:grpSpPr>
      <p:sp>
        <p:nvSpPr>
          <p:cNvPr id="10"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2" name="Text Placeholder 31"/>
          <p:cNvSpPr>
            <a:spLocks noGrp="1"/>
          </p:cNvSpPr>
          <p:nvPr>
            <p:ph type="body" sz="quarter" idx="13" hasCustomPrompt="1"/>
          </p:nvPr>
        </p:nvSpPr>
        <p:spPr>
          <a:xfrm>
            <a:off x="548213" y="859733"/>
            <a:ext cx="9156002"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a:p>
            <a:pPr lvl="0"/>
            <a:endParaRPr lang="en-US" dirty="0"/>
          </a:p>
        </p:txBody>
      </p:sp>
      <p:sp>
        <p:nvSpPr>
          <p:cNvPr id="16" name="Content Placeholder 2" title="Bullet Points">
            <a:extLst>
              <a:ext uri="{FF2B5EF4-FFF2-40B4-BE49-F238E27FC236}">
                <a16:creationId xmlns:a16="http://schemas.microsoft.com/office/drawing/2014/main" id="{BFD7EA17-BE66-4636-9684-F93562587911}"/>
              </a:ext>
            </a:extLst>
          </p:cNvPr>
          <p:cNvSpPr>
            <a:spLocks noGrp="1"/>
          </p:cNvSpPr>
          <p:nvPr>
            <p:ph idx="19" hasCustomPrompt="1"/>
          </p:nvPr>
        </p:nvSpPr>
        <p:spPr>
          <a:xfrm>
            <a:off x="536638" y="1535689"/>
            <a:ext cx="5227554" cy="4522211"/>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0"/>
            <a:r>
              <a:rPr lang="en-NZ" dirty="0"/>
              <a:t>Level 1 (Calibri 24</a:t>
            </a:r>
            <a:r>
              <a:rPr lang="en-US" dirty="0"/>
              <a:t>)</a:t>
            </a:r>
          </a:p>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17" name="Content Placeholder 2" title="Bullet Points">
            <a:extLst>
              <a:ext uri="{FF2B5EF4-FFF2-40B4-BE49-F238E27FC236}">
                <a16:creationId xmlns:a16="http://schemas.microsoft.com/office/drawing/2014/main" id="{BFD7EA17-BE66-4636-9684-F93562587911}"/>
              </a:ext>
            </a:extLst>
          </p:cNvPr>
          <p:cNvSpPr>
            <a:spLocks noGrp="1"/>
          </p:cNvSpPr>
          <p:nvPr>
            <p:ph idx="20" hasCustomPrompt="1"/>
          </p:nvPr>
        </p:nvSpPr>
        <p:spPr>
          <a:xfrm>
            <a:off x="6323979" y="1535689"/>
            <a:ext cx="5227554" cy="4522211"/>
          </a:xfrm>
          <a:prstGeom prst="rect">
            <a:avLst/>
          </a:prstGeom>
        </p:spPr>
        <p:txBody>
          <a:bodyPr>
            <a:normAutofit/>
          </a:bodyPr>
          <a:lstStyle>
            <a:lvl1pPr marL="0" marR="0" indent="0" algn="l" defTabSz="914400" rtl="0" eaLnBrk="1" fontAlgn="auto" latinLnBrk="0" hangingPunct="1">
              <a:lnSpc>
                <a:spcPct val="125000"/>
              </a:lnSpc>
              <a:spcBef>
                <a:spcPts val="0"/>
              </a:spcBef>
              <a:spcAft>
                <a:spcPts val="0"/>
              </a:spcAft>
              <a:buClrTx/>
              <a:buSzTx/>
              <a:buFontTx/>
              <a:buNone/>
              <a:tabLst/>
              <a:defRPr sz="2200">
                <a:solidFill>
                  <a:schemeClr val="tx1">
                    <a:lumMod val="75000"/>
                    <a:lumOff val="25000"/>
                  </a:schemeClr>
                </a:solidFill>
              </a:defRPr>
            </a:lvl1pPr>
            <a:lvl2pPr marL="273050" marR="0" indent="-273050" algn="l" defTabSz="914400" rtl="0" eaLnBrk="1" fontAlgn="auto" latinLnBrk="0" hangingPunct="1">
              <a:lnSpc>
                <a:spcPct val="125000"/>
              </a:lnSpc>
              <a:spcBef>
                <a:spcPts val="0"/>
              </a:spcBef>
              <a:spcAft>
                <a:spcPts val="0"/>
              </a:spcAft>
              <a:buClr>
                <a:srgbClr val="39AB47"/>
              </a:buClr>
              <a:buSzPct val="125000"/>
              <a:buFont typeface="Arial" panose="020B0604020202020204" pitchFamily="34" charset="0"/>
              <a:buChar char="•"/>
              <a:tabLst/>
              <a:defRPr sz="1800">
                <a:solidFill>
                  <a:schemeClr val="tx1">
                    <a:lumMod val="75000"/>
                    <a:lumOff val="25000"/>
                  </a:schemeClr>
                </a:solidFill>
              </a:defRPr>
            </a:lvl2pPr>
            <a:lvl3pPr marL="447675" marR="0" indent="-174625" algn="l" defTabSz="914400" rtl="0" eaLnBrk="1" fontAlgn="auto" latinLnBrk="0" hangingPunct="1">
              <a:lnSpc>
                <a:spcPct val="125000"/>
              </a:lnSpc>
              <a:spcBef>
                <a:spcPts val="0"/>
              </a:spcBef>
              <a:spcAft>
                <a:spcPts val="0"/>
              </a:spcAft>
              <a:buClr>
                <a:srgbClr val="39AB47"/>
              </a:buClr>
              <a:buSzPct val="70000"/>
              <a:buFont typeface="Courier New" panose="02070309020205020404" pitchFamily="49" charset="0"/>
              <a:buChar char="o"/>
              <a:tabLst/>
              <a:defRPr sz="1400">
                <a:solidFill>
                  <a:schemeClr val="tx1">
                    <a:lumMod val="75000"/>
                    <a:lumOff val="25000"/>
                  </a:schemeClr>
                </a:solidFill>
              </a:defRPr>
            </a:lvl3pPr>
            <a:lvl4pPr marL="627063" marR="0" indent="-179388" algn="l" defTabSz="914400" rtl="0" eaLnBrk="1" fontAlgn="auto" latinLnBrk="0" hangingPunct="1">
              <a:lnSpc>
                <a:spcPct val="125000"/>
              </a:lnSpc>
              <a:spcBef>
                <a:spcPts val="0"/>
              </a:spcBef>
              <a:spcAft>
                <a:spcPts val="0"/>
              </a:spcAft>
              <a:buClr>
                <a:srgbClr val="39AB47"/>
              </a:buClr>
              <a:buSzPct val="115000"/>
              <a:buFont typeface="Arial" panose="020B0604020202020204" pitchFamily="34" charset="0"/>
              <a:buChar char="•"/>
              <a:tabLst/>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NZ" sz="2400" b="0" i="0" u="none" strike="noStrike" kern="1200" cap="none" spc="0" normalizeH="0" baseline="0" noProof="0" dirty="0">
                <a:ln>
                  <a:noFill/>
                </a:ln>
                <a:solidFill>
                  <a:srgbClr val="000000">
                    <a:lumMod val="75000"/>
                    <a:lumOff val="25000"/>
                  </a:srgbClr>
                </a:solidFill>
                <a:effectLst/>
                <a:uLnTx/>
                <a:uFillTx/>
                <a:latin typeface="+mn-lt"/>
                <a:ea typeface="+mn-ea"/>
                <a:cs typeface="Segoe UI" panose="020B0502040204020203" pitchFamily="34" charset="0"/>
              </a:rPr>
              <a:t>Level 1 (Calibri 24</a:t>
            </a:r>
            <a:r>
              <a:rPr kumimoji="0" lang="en-US" sz="2400" b="0" i="0" u="none" strike="noStrike" kern="1200" cap="none" spc="0" normalizeH="0" baseline="0" noProof="0" dirty="0">
                <a:ln>
                  <a:noFill/>
                </a:ln>
                <a:solidFill>
                  <a:srgbClr val="000000">
                    <a:lumMod val="75000"/>
                    <a:lumOff val="25000"/>
                  </a:srgbClr>
                </a:solidFill>
                <a:effectLst/>
                <a:uLnTx/>
                <a:uFillTx/>
                <a:latin typeface="+mn-lt"/>
                <a:ea typeface="+mn-ea"/>
                <a:cs typeface="Segoe UI" panose="020B0502040204020203" pitchFamily="34" charset="0"/>
              </a:rPr>
              <a:t>)</a:t>
            </a:r>
          </a:p>
          <a:p>
            <a:pPr marL="273050" marR="0" lvl="1" indent="-273050" algn="l" defTabSz="914400" rtl="0" eaLnBrk="1" fontAlgn="auto" latinLnBrk="0" hangingPunct="1">
              <a:lnSpc>
                <a:spcPct val="125000"/>
              </a:lnSpc>
              <a:spcBef>
                <a:spcPts val="0"/>
              </a:spcBef>
              <a:spcAft>
                <a:spcPts val="0"/>
              </a:spcAft>
              <a:buClr>
                <a:srgbClr val="39AB47"/>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
                <a:ea typeface="+mn-ea"/>
                <a:cs typeface="Segoe UI" panose="020B0502040204020203" pitchFamily="34" charset="0"/>
              </a:rPr>
              <a:t>Level 2 </a:t>
            </a:r>
            <a:r>
              <a:rPr kumimoji="0" lang="nl-NL" sz="1800" b="0" i="0" u="none" strike="noStrike" kern="1200" cap="none" spc="0" normalizeH="0" baseline="0" noProof="0" dirty="0">
                <a:ln>
                  <a:noFill/>
                </a:ln>
                <a:solidFill>
                  <a:srgbClr val="000000">
                    <a:lumMod val="75000"/>
                    <a:lumOff val="25000"/>
                  </a:srgbClr>
                </a:solidFill>
                <a:effectLst/>
                <a:uLnTx/>
                <a:uFillTx/>
                <a:latin typeface="Calibri "/>
                <a:ea typeface="+mn-ea"/>
                <a:cs typeface="Segoe UI" panose="020B0502040204020203" pitchFamily="34" charset="0"/>
              </a:rPr>
              <a:t>(Calibri 18)</a:t>
            </a:r>
          </a:p>
          <a:p>
            <a:pPr marL="447675" marR="0" lvl="2" indent="-174625" algn="l" defTabSz="914400" rtl="0" eaLnBrk="1" fontAlgn="auto" latinLnBrk="0" hangingPunct="1">
              <a:lnSpc>
                <a:spcPct val="125000"/>
              </a:lnSpc>
              <a:spcBef>
                <a:spcPts val="0"/>
              </a:spcBef>
              <a:spcAft>
                <a:spcPts val="0"/>
              </a:spcAft>
              <a:buClr>
                <a:srgbClr val="39AB47"/>
              </a:buClr>
              <a:buSzPct val="70000"/>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
                <a:ea typeface="+mn-ea"/>
                <a:cs typeface="Segoe UI" panose="020B0502040204020203" pitchFamily="34" charset="0"/>
              </a:rPr>
              <a:t>Level 3 </a:t>
            </a:r>
            <a:r>
              <a:rPr kumimoji="0" lang="nl-NL" sz="1400" b="0" i="0" u="none" strike="noStrike" kern="1200" cap="none" spc="0" normalizeH="0" baseline="0" noProof="0" dirty="0">
                <a:ln>
                  <a:noFill/>
                </a:ln>
                <a:solidFill>
                  <a:srgbClr val="000000">
                    <a:lumMod val="75000"/>
                    <a:lumOff val="25000"/>
                  </a:srgbClr>
                </a:solidFill>
                <a:effectLst/>
                <a:uLnTx/>
                <a:uFillTx/>
                <a:latin typeface="Calibri "/>
                <a:ea typeface="+mn-ea"/>
                <a:cs typeface="Segoe UI" panose="020B0502040204020203" pitchFamily="34" charset="0"/>
              </a:rPr>
              <a:t>(Calibri 14)</a:t>
            </a:r>
          </a:p>
          <a:p>
            <a:pPr marL="627063" marR="0" lvl="3" indent="-179388" algn="l" defTabSz="914400" rtl="0" eaLnBrk="1" fontAlgn="auto" latinLnBrk="0" hangingPunct="1">
              <a:lnSpc>
                <a:spcPct val="125000"/>
              </a:lnSpc>
              <a:spcBef>
                <a:spcPts val="0"/>
              </a:spcBef>
              <a:spcAft>
                <a:spcPts val="0"/>
              </a:spcAft>
              <a:buClr>
                <a:srgbClr val="39AB47"/>
              </a:buClr>
              <a:buSzPct val="115000"/>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Calibri "/>
                <a:ea typeface="+mn-ea"/>
                <a:cs typeface="Segoe UI" panose="020B0502040204020203" pitchFamily="34" charset="0"/>
              </a:rPr>
              <a:t>Level 4 </a:t>
            </a:r>
            <a:r>
              <a:rPr kumimoji="0" lang="nl-NL" sz="1200" b="0" i="0" u="none" strike="noStrike" kern="1200" cap="none" spc="0" normalizeH="0" baseline="0" noProof="0" dirty="0">
                <a:ln>
                  <a:noFill/>
                </a:ln>
                <a:solidFill>
                  <a:srgbClr val="000000">
                    <a:lumMod val="75000"/>
                    <a:lumOff val="25000"/>
                  </a:srgbClr>
                </a:solidFill>
                <a:effectLst/>
                <a:uLnTx/>
                <a:uFillTx/>
                <a:latin typeface="Calibri "/>
                <a:ea typeface="+mn-ea"/>
                <a:cs typeface="Segoe UI" panose="020B0502040204020203" pitchFamily="34" charset="0"/>
              </a:rPr>
              <a:t>(</a:t>
            </a:r>
            <a:r>
              <a:rPr kumimoji="0" lang="en-NZ" sz="1200" b="0" i="0" u="none" strike="noStrike" kern="1200" cap="none" spc="0" normalizeH="0" baseline="0" noProof="0" dirty="0">
                <a:ln>
                  <a:noFill/>
                </a:ln>
                <a:solidFill>
                  <a:srgbClr val="000000">
                    <a:lumMod val="75000"/>
                    <a:lumOff val="25000"/>
                  </a:srgbClr>
                </a:solidFill>
                <a:effectLst/>
                <a:uLnTx/>
                <a:uFillTx/>
                <a:latin typeface="Calibri "/>
                <a:ea typeface="+mn-ea"/>
                <a:cs typeface="Segoe UI" panose="020B0502040204020203" pitchFamily="34" charset="0"/>
              </a:rPr>
              <a:t>Calibri </a:t>
            </a:r>
            <a:r>
              <a:rPr kumimoji="0" lang="nl-NL" sz="1200" b="0" i="0" u="none" strike="noStrike" kern="1200" cap="none" spc="0" normalizeH="0" baseline="0" noProof="0" dirty="0">
                <a:ln>
                  <a:noFill/>
                </a:ln>
                <a:solidFill>
                  <a:srgbClr val="000000">
                    <a:lumMod val="75000"/>
                    <a:lumOff val="25000"/>
                  </a:srgbClr>
                </a:solidFill>
                <a:effectLst/>
                <a:uLnTx/>
                <a:uFillTx/>
                <a:latin typeface="Calibri "/>
                <a:ea typeface="+mn-ea"/>
                <a:cs typeface="Segoe UI" panose="020B0502040204020203" pitchFamily="34" charset="0"/>
              </a:rPr>
              <a:t>12)</a:t>
            </a:r>
            <a:endParaRPr kumimoji="0" lang="en-US" sz="1200" b="0" i="0" u="none" strike="noStrike" kern="1200" cap="none" spc="0" normalizeH="0" baseline="0" noProof="0" dirty="0">
              <a:ln>
                <a:noFill/>
              </a:ln>
              <a:solidFill>
                <a:srgbClr val="000000">
                  <a:lumMod val="75000"/>
                  <a:lumOff val="25000"/>
                </a:srgbClr>
              </a:solidFill>
              <a:effectLst/>
              <a:uLnTx/>
              <a:uFillTx/>
              <a:latin typeface="Calibri "/>
              <a:ea typeface="+mn-ea"/>
              <a:cs typeface="Segoe UI" panose="020B0502040204020203" pitchFamily="34" charset="0"/>
            </a:endParaRPr>
          </a:p>
        </p:txBody>
      </p:sp>
      <p:sp>
        <p:nvSpPr>
          <p:cNvPr id="9" name="Text Placeholder 31"/>
          <p:cNvSpPr>
            <a:spLocks noGrp="1"/>
          </p:cNvSpPr>
          <p:nvPr>
            <p:ph type="body" sz="quarter" idx="12" hasCustomPrompt="1"/>
          </p:nvPr>
        </p:nvSpPr>
        <p:spPr>
          <a:xfrm>
            <a:off x="536638" y="252190"/>
            <a:ext cx="9156002"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rgbClr val="404040"/>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1422A140-5E19-A0B5-9D5D-0C78DC03C628}"/>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F9CCDE0B-3020-44BB-B2F8-912A7667D1C6}"/>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AEA7B2BB-EEC7-A418-EFBA-D28E9D624A01}"/>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3290377516"/>
      </p:ext>
    </p:extLst>
  </p:cSld>
  <p:clrMapOvr>
    <a:masterClrMapping/>
  </p:clrMapOvr>
  <p:extLst>
    <p:ext uri="{DCECCB84-F9BA-43D5-87BE-67443E8EF086}">
      <p15:sldGuideLst xmlns:p15="http://schemas.microsoft.com/office/powerpoint/2012/main">
        <p15:guide id="1" orient="horz" pos="100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Green Heading Grey Subtitle">
    <p:spTree>
      <p:nvGrpSpPr>
        <p:cNvPr id="1" name=""/>
        <p:cNvGrpSpPr/>
        <p:nvPr/>
      </p:nvGrpSpPr>
      <p:grpSpPr>
        <a:xfrm>
          <a:off x="0" y="0"/>
          <a:ext cx="0" cy="0"/>
          <a:chOff x="0" y="0"/>
          <a:chExt cx="0" cy="0"/>
        </a:xfrm>
      </p:grpSpPr>
      <p:sp>
        <p:nvSpPr>
          <p:cNvPr id="10"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6" name="Content Placeholder 2" title="Bullet Points">
            <a:extLst>
              <a:ext uri="{FF2B5EF4-FFF2-40B4-BE49-F238E27FC236}">
                <a16:creationId xmlns:a16="http://schemas.microsoft.com/office/drawing/2014/main" id="{BFD7EA17-BE66-4636-9684-F93562587911}"/>
              </a:ext>
            </a:extLst>
          </p:cNvPr>
          <p:cNvSpPr>
            <a:spLocks noGrp="1"/>
          </p:cNvSpPr>
          <p:nvPr>
            <p:ph idx="19" hasCustomPrompt="1"/>
          </p:nvPr>
        </p:nvSpPr>
        <p:spPr>
          <a:xfrm>
            <a:off x="536638" y="1535689"/>
            <a:ext cx="5227554" cy="4522211"/>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0"/>
            <a:r>
              <a:rPr lang="en-NZ" dirty="0"/>
              <a:t>Level 1 (Calibri 24</a:t>
            </a:r>
            <a:r>
              <a:rPr lang="en-US" dirty="0"/>
              <a:t>)</a:t>
            </a:r>
          </a:p>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17" name="Content Placeholder 2" title="Bullet Points">
            <a:extLst>
              <a:ext uri="{FF2B5EF4-FFF2-40B4-BE49-F238E27FC236}">
                <a16:creationId xmlns:a16="http://schemas.microsoft.com/office/drawing/2014/main" id="{BFD7EA17-BE66-4636-9684-F93562587911}"/>
              </a:ext>
            </a:extLst>
          </p:cNvPr>
          <p:cNvSpPr>
            <a:spLocks noGrp="1"/>
          </p:cNvSpPr>
          <p:nvPr>
            <p:ph idx="20" hasCustomPrompt="1"/>
          </p:nvPr>
        </p:nvSpPr>
        <p:spPr>
          <a:xfrm>
            <a:off x="6323979" y="1535689"/>
            <a:ext cx="5227554" cy="4522211"/>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0"/>
            <a:r>
              <a:rPr lang="en-NZ" dirty="0"/>
              <a:t>Level 1 (Calibri 24</a:t>
            </a:r>
            <a:r>
              <a:rPr lang="en-US" dirty="0"/>
              <a:t>)</a:t>
            </a:r>
          </a:p>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8" name="Text Placeholder 31"/>
          <p:cNvSpPr>
            <a:spLocks noGrp="1"/>
          </p:cNvSpPr>
          <p:nvPr>
            <p:ph type="body" sz="quarter" idx="12" hasCustomPrompt="1"/>
          </p:nvPr>
        </p:nvSpPr>
        <p:spPr>
          <a:xfrm>
            <a:off x="536637" y="252190"/>
            <a:ext cx="9138585"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F0B133C4-8B1A-864F-F45C-E843F5CE50C4}"/>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33915EF2-6040-35CF-D527-4F511885790E}"/>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DB12A9EB-75BD-0537-C4A0-97CC6734AA6F}"/>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4270348131"/>
      </p:ext>
    </p:extLst>
  </p:cSld>
  <p:clrMapOvr>
    <a:masterClrMapping/>
  </p:clrMapOvr>
  <p:extLst>
    <p:ext uri="{DCECCB84-F9BA-43D5-87BE-67443E8EF086}">
      <p15:sldGuideLst xmlns:p15="http://schemas.microsoft.com/office/powerpoint/2012/main">
        <p15:guide id="1" orient="horz" pos="100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Green Heading Grey Subtitle">
    <p:spTree>
      <p:nvGrpSpPr>
        <p:cNvPr id="1" name=""/>
        <p:cNvGrpSpPr/>
        <p:nvPr/>
      </p:nvGrpSpPr>
      <p:grpSpPr>
        <a:xfrm>
          <a:off x="0" y="0"/>
          <a:ext cx="0" cy="0"/>
          <a:chOff x="0" y="0"/>
          <a:chExt cx="0" cy="0"/>
        </a:xfrm>
      </p:grpSpPr>
      <p:sp>
        <p:nvSpPr>
          <p:cNvPr id="10" name="Text Placeholder 2"/>
          <p:cNvSpPr>
            <a:spLocks noGrp="1"/>
          </p:cNvSpPr>
          <p:nvPr>
            <p:ph type="body" sz="quarter" idx="14" hasCustomPrompt="1"/>
          </p:nvPr>
        </p:nvSpPr>
        <p:spPr>
          <a:xfrm>
            <a:off x="536576" y="1517650"/>
            <a:ext cx="5227616" cy="572407"/>
          </a:xfrm>
        </p:spPr>
        <p:txBody>
          <a:bodyPr/>
          <a:lstStyle>
            <a:lvl1pPr>
              <a:defRPr>
                <a:solidFill>
                  <a:schemeClr val="tx1">
                    <a:lumMod val="75000"/>
                    <a:lumOff val="25000"/>
                  </a:schemeClr>
                </a:solidFill>
              </a:defRPr>
            </a:lvl1pPr>
            <a:lvl2pPr>
              <a:defRPr/>
            </a:lvl2pPr>
            <a:lvl3pPr>
              <a:defRPr/>
            </a:lvl3pPr>
            <a:lvl4pPr>
              <a:defRPr/>
            </a:lvl4pPr>
          </a:lstStyle>
          <a:p>
            <a:pPr lvl="0"/>
            <a:r>
              <a:rPr lang="en-NZ" dirty="0"/>
              <a:t>Level 1 (Calibri 24</a:t>
            </a:r>
            <a:r>
              <a:rPr lang="en-US" dirty="0"/>
              <a:t>)</a:t>
            </a:r>
          </a:p>
        </p:txBody>
      </p:sp>
      <p:sp>
        <p:nvSpPr>
          <p:cNvPr id="12" name="Chevron 3"/>
          <p:cNvSpPr/>
          <p:nvPr userDrawn="1"/>
        </p:nvSpPr>
        <p:spPr>
          <a:xfrm flipH="1">
            <a:off x="10940575" y="398995"/>
            <a:ext cx="740363" cy="823755"/>
          </a:xfrm>
          <a:custGeom>
            <a:avLst/>
            <a:gdLst>
              <a:gd name="connsiteX0" fmla="*/ 0 w 641938"/>
              <a:gd name="connsiteY0" fmla="*/ 0 h 826930"/>
              <a:gd name="connsiteX1" fmla="*/ 320969 w 641938"/>
              <a:gd name="connsiteY1" fmla="*/ 0 h 826930"/>
              <a:gd name="connsiteX2" fmla="*/ 641938 w 641938"/>
              <a:gd name="connsiteY2" fmla="*/ 413465 h 826930"/>
              <a:gd name="connsiteX3" fmla="*/ 320969 w 641938"/>
              <a:gd name="connsiteY3" fmla="*/ 826930 h 826930"/>
              <a:gd name="connsiteX4" fmla="*/ 0 w 641938"/>
              <a:gd name="connsiteY4" fmla="*/ 826930 h 826930"/>
              <a:gd name="connsiteX5" fmla="*/ 320969 w 641938"/>
              <a:gd name="connsiteY5" fmla="*/ 413465 h 826930"/>
              <a:gd name="connsiteX6" fmla="*/ 0 w 64193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0969 w 648288"/>
              <a:gd name="connsiteY5" fmla="*/ 413465 h 826930"/>
              <a:gd name="connsiteX6" fmla="*/ 0 w 648288"/>
              <a:gd name="connsiteY6" fmla="*/ 0 h 826930"/>
              <a:gd name="connsiteX0" fmla="*/ 0 w 648288"/>
              <a:gd name="connsiteY0" fmla="*/ 0 h 826930"/>
              <a:gd name="connsiteX1" fmla="*/ 320969 w 648288"/>
              <a:gd name="connsiteY1" fmla="*/ 0 h 826930"/>
              <a:gd name="connsiteX2" fmla="*/ 648288 w 648288"/>
              <a:gd name="connsiteY2" fmla="*/ 315040 h 826930"/>
              <a:gd name="connsiteX3" fmla="*/ 320969 w 648288"/>
              <a:gd name="connsiteY3" fmla="*/ 826930 h 826930"/>
              <a:gd name="connsiteX4" fmla="*/ 0 w 648288"/>
              <a:gd name="connsiteY4" fmla="*/ 826930 h 826930"/>
              <a:gd name="connsiteX5" fmla="*/ 324144 w 648288"/>
              <a:gd name="connsiteY5" fmla="*/ 321390 h 826930"/>
              <a:gd name="connsiteX6" fmla="*/ 0 w 648288"/>
              <a:gd name="connsiteY6" fmla="*/ 0 h 826930"/>
              <a:gd name="connsiteX0" fmla="*/ 92075 w 740363"/>
              <a:gd name="connsiteY0" fmla="*/ 0 h 826930"/>
              <a:gd name="connsiteX1" fmla="*/ 413044 w 740363"/>
              <a:gd name="connsiteY1" fmla="*/ 0 h 826930"/>
              <a:gd name="connsiteX2" fmla="*/ 740363 w 740363"/>
              <a:gd name="connsiteY2" fmla="*/ 315040 h 826930"/>
              <a:gd name="connsiteX3" fmla="*/ 413044 w 740363"/>
              <a:gd name="connsiteY3" fmla="*/ 826930 h 826930"/>
              <a:gd name="connsiteX4" fmla="*/ 0 w 740363"/>
              <a:gd name="connsiteY4" fmla="*/ 823755 h 826930"/>
              <a:gd name="connsiteX5" fmla="*/ 416219 w 740363"/>
              <a:gd name="connsiteY5" fmla="*/ 321390 h 826930"/>
              <a:gd name="connsiteX6" fmla="*/ 92075 w 740363"/>
              <a:gd name="connsiteY6" fmla="*/ 0 h 826930"/>
              <a:gd name="connsiteX0" fmla="*/ 92075 w 740363"/>
              <a:gd name="connsiteY0" fmla="*/ 0 h 823755"/>
              <a:gd name="connsiteX1" fmla="*/ 413044 w 740363"/>
              <a:gd name="connsiteY1" fmla="*/ 0 h 823755"/>
              <a:gd name="connsiteX2" fmla="*/ 740363 w 740363"/>
              <a:gd name="connsiteY2" fmla="*/ 315040 h 823755"/>
              <a:gd name="connsiteX3" fmla="*/ 324144 w 740363"/>
              <a:gd name="connsiteY3" fmla="*/ 823755 h 823755"/>
              <a:gd name="connsiteX4" fmla="*/ 0 w 740363"/>
              <a:gd name="connsiteY4" fmla="*/ 823755 h 823755"/>
              <a:gd name="connsiteX5" fmla="*/ 416219 w 740363"/>
              <a:gd name="connsiteY5" fmla="*/ 321390 h 823755"/>
              <a:gd name="connsiteX6" fmla="*/ 92075 w 740363"/>
              <a:gd name="connsiteY6" fmla="*/ 0 h 82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63" h="823755">
                <a:moveTo>
                  <a:pt x="92075" y="0"/>
                </a:moveTo>
                <a:lnTo>
                  <a:pt x="413044" y="0"/>
                </a:lnTo>
                <a:lnTo>
                  <a:pt x="740363" y="315040"/>
                </a:lnTo>
                <a:lnTo>
                  <a:pt x="324144" y="823755"/>
                </a:lnTo>
                <a:lnTo>
                  <a:pt x="0" y="823755"/>
                </a:lnTo>
                <a:lnTo>
                  <a:pt x="416219" y="321390"/>
                </a:lnTo>
                <a:lnTo>
                  <a:pt x="92075"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3" name="Text Placeholder 31"/>
          <p:cNvSpPr>
            <a:spLocks noGrp="1"/>
          </p:cNvSpPr>
          <p:nvPr>
            <p:ph type="body" sz="quarter" idx="13" hasCustomPrompt="1"/>
          </p:nvPr>
        </p:nvSpPr>
        <p:spPr>
          <a:xfrm>
            <a:off x="548212" y="859733"/>
            <a:ext cx="9147293" cy="430503"/>
          </a:xfrm>
        </p:spPr>
        <p:txBody>
          <a:bodyPr anchor="t">
            <a:normAutofit/>
          </a:bodyPr>
          <a:lstStyle>
            <a:lvl1pPr>
              <a:lnSpc>
                <a:spcPct val="100000"/>
              </a:lnSpc>
              <a:defRPr sz="2000">
                <a:solidFill>
                  <a:srgbClr val="39AB47"/>
                </a:solidFill>
              </a:defRPr>
            </a:lvl1pPr>
          </a:lstStyle>
          <a:p>
            <a:pPr lvl="0"/>
            <a:r>
              <a:rPr lang="en-US" dirty="0"/>
              <a:t>Sub-title (Calibri 20. RGB: 57/171/17)</a:t>
            </a:r>
          </a:p>
        </p:txBody>
      </p:sp>
      <p:sp>
        <p:nvSpPr>
          <p:cNvPr id="17" name="Text Placeholder 2"/>
          <p:cNvSpPr>
            <a:spLocks noGrp="1"/>
          </p:cNvSpPr>
          <p:nvPr>
            <p:ph type="body" sz="quarter" idx="20" hasCustomPrompt="1"/>
          </p:nvPr>
        </p:nvSpPr>
        <p:spPr>
          <a:xfrm>
            <a:off x="6289194" y="1517650"/>
            <a:ext cx="5227616" cy="572407"/>
          </a:xfrm>
        </p:spPr>
        <p:txBody>
          <a:bodyPr/>
          <a:lstStyle>
            <a:lvl1pPr>
              <a:defRPr>
                <a:solidFill>
                  <a:schemeClr val="tx1"/>
                </a:solidFill>
              </a:defRPr>
            </a:lvl1pPr>
            <a:lvl2pPr>
              <a:defRPr/>
            </a:lvl2pPr>
            <a:lvl3pPr>
              <a:defRPr/>
            </a:lvl3pPr>
            <a:lvl4pPr>
              <a:defRPr/>
            </a:lvl4pPr>
          </a:lstStyle>
          <a:p>
            <a:pPr lvl="0"/>
            <a:r>
              <a:rPr lang="en-NZ" dirty="0"/>
              <a:t>Level 1 (Calibri 24</a:t>
            </a:r>
            <a:r>
              <a:rPr lang="en-US" dirty="0"/>
              <a:t>)</a:t>
            </a:r>
          </a:p>
        </p:txBody>
      </p:sp>
      <p:sp>
        <p:nvSpPr>
          <p:cNvPr id="20" name="Content Placeholder 2" title="Bullet Points">
            <a:extLst>
              <a:ext uri="{FF2B5EF4-FFF2-40B4-BE49-F238E27FC236}">
                <a16:creationId xmlns:a16="http://schemas.microsoft.com/office/drawing/2014/main" id="{BFD7EA17-BE66-4636-9684-F93562587911}"/>
              </a:ext>
            </a:extLst>
          </p:cNvPr>
          <p:cNvSpPr>
            <a:spLocks noGrp="1"/>
          </p:cNvSpPr>
          <p:nvPr>
            <p:ph idx="19" hasCustomPrompt="1"/>
          </p:nvPr>
        </p:nvSpPr>
        <p:spPr>
          <a:xfrm>
            <a:off x="536638" y="2259597"/>
            <a:ext cx="5227554" cy="3944433"/>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21" name="Content Placeholder 2" title="Bullet Points">
            <a:extLst>
              <a:ext uri="{FF2B5EF4-FFF2-40B4-BE49-F238E27FC236}">
                <a16:creationId xmlns:a16="http://schemas.microsoft.com/office/drawing/2014/main" id="{BFD7EA17-BE66-4636-9684-F93562587911}"/>
              </a:ext>
            </a:extLst>
          </p:cNvPr>
          <p:cNvSpPr>
            <a:spLocks noGrp="1"/>
          </p:cNvSpPr>
          <p:nvPr>
            <p:ph idx="21" hasCustomPrompt="1"/>
          </p:nvPr>
        </p:nvSpPr>
        <p:spPr>
          <a:xfrm>
            <a:off x="6289256" y="2259597"/>
            <a:ext cx="5227554" cy="3944433"/>
          </a:xfrm>
          <a:prstGeom prst="rect">
            <a:avLst/>
          </a:prstGeom>
        </p:spPr>
        <p:txBody>
          <a:bodyPr>
            <a:normAutofit/>
          </a:bodyPr>
          <a:lstStyle>
            <a:lvl1pPr>
              <a:buClr>
                <a:schemeClr val="accent2"/>
              </a:buClr>
              <a:defRPr sz="2200">
                <a:solidFill>
                  <a:schemeClr val="tx1">
                    <a:lumMod val="75000"/>
                    <a:lumOff val="25000"/>
                  </a:schemeClr>
                </a:solidFill>
              </a:defRPr>
            </a:lvl1pPr>
            <a:lvl2pPr>
              <a:buClr>
                <a:srgbClr val="34B233"/>
              </a:buClr>
              <a:defRPr sz="1800">
                <a:solidFill>
                  <a:schemeClr val="tx1">
                    <a:lumMod val="75000"/>
                    <a:lumOff val="25000"/>
                  </a:schemeClr>
                </a:solidFill>
              </a:defRPr>
            </a:lvl2pPr>
            <a:lvl3pPr>
              <a:buClr>
                <a:srgbClr val="34B233"/>
              </a:buClr>
              <a:defRPr sz="1400">
                <a:solidFill>
                  <a:schemeClr val="tx1">
                    <a:lumMod val="75000"/>
                    <a:lumOff val="25000"/>
                  </a:schemeClr>
                </a:solidFill>
              </a:defRPr>
            </a:lvl3pPr>
            <a:lvl4pPr>
              <a:buClr>
                <a:srgbClr val="34B233"/>
              </a:buClr>
              <a:defRPr sz="1200">
                <a:solidFill>
                  <a:schemeClr val="tx1">
                    <a:lumMod val="75000"/>
                    <a:lumOff val="25000"/>
                  </a:schemeClr>
                </a:solidFill>
              </a:defRPr>
            </a:lvl4pPr>
            <a:lvl5pPr marL="1828800" indent="0">
              <a:buClr>
                <a:schemeClr val="accent2"/>
              </a:buClr>
              <a:buNone/>
              <a:defRPr sz="1600">
                <a:solidFill>
                  <a:schemeClr val="tx1"/>
                </a:solidFill>
              </a:defRPr>
            </a:lvl5pPr>
          </a:lstStyle>
          <a:p>
            <a:pPr lvl="1"/>
            <a:r>
              <a:rPr lang="en-US" dirty="0"/>
              <a:t>Level 2 </a:t>
            </a:r>
            <a:r>
              <a:rPr lang="nl-NL" dirty="0"/>
              <a:t>(Calibri 18)</a:t>
            </a:r>
          </a:p>
          <a:p>
            <a:pPr lvl="2"/>
            <a:r>
              <a:rPr lang="en-US" dirty="0"/>
              <a:t>Level 3 </a:t>
            </a:r>
            <a:r>
              <a:rPr lang="nl-NL" dirty="0"/>
              <a:t>(Calibri 14)</a:t>
            </a:r>
          </a:p>
          <a:p>
            <a:pPr lvl="3"/>
            <a:r>
              <a:rPr lang="en-US" dirty="0"/>
              <a:t>Level 4 </a:t>
            </a:r>
            <a:r>
              <a:rPr lang="nl-NL" dirty="0"/>
              <a:t>(</a:t>
            </a:r>
            <a:r>
              <a:rPr lang="en-NZ" dirty="0"/>
              <a:t>Calibri </a:t>
            </a:r>
            <a:r>
              <a:rPr lang="nl-NL" dirty="0"/>
              <a:t>12)</a:t>
            </a:r>
            <a:endParaRPr lang="en-US" dirty="0"/>
          </a:p>
        </p:txBody>
      </p:sp>
      <p:sp>
        <p:nvSpPr>
          <p:cNvPr id="11" name="Text Placeholder 31"/>
          <p:cNvSpPr>
            <a:spLocks noGrp="1"/>
          </p:cNvSpPr>
          <p:nvPr>
            <p:ph type="body" sz="quarter" idx="12" hasCustomPrompt="1"/>
          </p:nvPr>
        </p:nvSpPr>
        <p:spPr>
          <a:xfrm>
            <a:off x="536637" y="252190"/>
            <a:ext cx="9147293" cy="614045"/>
          </a:xfrm>
        </p:spPr>
        <p:txBody>
          <a:bodyPr anchor="b">
            <a:noAutofit/>
          </a:bodyPr>
          <a:lstStyle>
            <a:lvl1pPr marL="0" algn="l" defTabSz="914400" rtl="0" eaLnBrk="1" latinLnBrk="0" hangingPunct="1">
              <a:lnSpc>
                <a:spcPct val="100000"/>
              </a:lnSpc>
              <a:spcBef>
                <a:spcPct val="0"/>
              </a:spcBef>
              <a:buNone/>
              <a:defRPr lang="en-US" sz="3000" b="1" i="0" kern="1200" baseline="0" dirty="0" smtClean="0">
                <a:solidFill>
                  <a:schemeClr val="tx1">
                    <a:lumMod val="75000"/>
                    <a:lumOff val="25000"/>
                  </a:schemeClr>
                </a:solidFill>
                <a:latin typeface="+mn-lt"/>
                <a:ea typeface="+mj-ea"/>
                <a:cs typeface="Segoe UI Semibold" panose="020B0502040204020203" pitchFamily="34" charset="0"/>
              </a:defRPr>
            </a:lvl1pPr>
          </a:lstStyle>
          <a:p>
            <a:pPr lvl="0"/>
            <a:r>
              <a:rPr lang="en-US" dirty="0"/>
              <a:t>Title (Calibri 30 bold. RGB: 64/64/64)</a:t>
            </a:r>
          </a:p>
        </p:txBody>
      </p:sp>
      <p:sp>
        <p:nvSpPr>
          <p:cNvPr id="2" name="Slide Number Placeholder 3">
            <a:extLst>
              <a:ext uri="{FF2B5EF4-FFF2-40B4-BE49-F238E27FC236}">
                <a16:creationId xmlns:a16="http://schemas.microsoft.com/office/drawing/2014/main" id="{81403AD1-BD26-8794-179B-492589534BE2}"/>
              </a:ext>
            </a:extLst>
          </p:cNvPr>
          <p:cNvSpPr txBox="1">
            <a:spLocks/>
          </p:cNvSpPr>
          <p:nvPr userDrawn="1"/>
        </p:nvSpPr>
        <p:spPr>
          <a:xfrm>
            <a:off x="4890800" y="-14368"/>
            <a:ext cx="2420029" cy="2665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1300" b="0" cap="all" spc="0" baseline="0" dirty="0">
                <a:solidFill>
                  <a:schemeClr val="tx1">
                    <a:lumMod val="75000"/>
                    <a:lumOff val="25000"/>
                  </a:schemeClr>
                </a:solidFill>
                <a:latin typeface="+mn-lt"/>
              </a:rPr>
              <a:t>Confidential Information</a:t>
            </a:r>
          </a:p>
        </p:txBody>
      </p:sp>
      <p:sp>
        <p:nvSpPr>
          <p:cNvPr id="3" name="Oval 2">
            <a:extLst>
              <a:ext uri="{FF2B5EF4-FFF2-40B4-BE49-F238E27FC236}">
                <a16:creationId xmlns:a16="http://schemas.microsoft.com/office/drawing/2014/main" id="{D914FAD0-41BE-1CC2-B90E-E545F7C2F4B9}"/>
              </a:ext>
            </a:extLst>
          </p:cNvPr>
          <p:cNvSpPr/>
          <p:nvPr userDrawn="1"/>
        </p:nvSpPr>
        <p:spPr>
          <a:xfrm>
            <a:off x="174224" y="6455391"/>
            <a:ext cx="277623" cy="27762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14">
            <a:extLst>
              <a:ext uri="{FF2B5EF4-FFF2-40B4-BE49-F238E27FC236}">
                <a16:creationId xmlns:a16="http://schemas.microsoft.com/office/drawing/2014/main" id="{266F3606-8432-0068-DA8D-344008F62302}"/>
              </a:ext>
            </a:extLst>
          </p:cNvPr>
          <p:cNvSpPr txBox="1">
            <a:spLocks/>
          </p:cNvSpPr>
          <p:nvPr userDrawn="1"/>
        </p:nvSpPr>
        <p:spPr>
          <a:xfrm>
            <a:off x="83634" y="6509035"/>
            <a:ext cx="458803" cy="170334"/>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B11D94-1598-408B-96E4-AFCE4004AD33}" type="slidenum">
              <a:rPr lang="en-NZ" sz="1200" b="1" smtClean="0">
                <a:solidFill>
                  <a:schemeClr val="bg1"/>
                </a:solidFill>
              </a:rPr>
              <a:pPr algn="ctr"/>
              <a:t>‹N°›</a:t>
            </a:fld>
            <a:endParaRPr lang="en-NZ" sz="1200" b="1" dirty="0">
              <a:solidFill>
                <a:schemeClr val="bg1"/>
              </a:solidFill>
            </a:endParaRPr>
          </a:p>
        </p:txBody>
      </p:sp>
    </p:spTree>
    <p:extLst>
      <p:ext uri="{BB962C8B-B14F-4D97-AF65-F5344CB8AC3E}">
        <p14:creationId xmlns:p14="http://schemas.microsoft.com/office/powerpoint/2010/main" val="3483478725"/>
      </p:ext>
    </p:extLst>
  </p:cSld>
  <p:clrMapOvr>
    <a:masterClrMapping/>
  </p:clrMapOvr>
  <p:extLst>
    <p:ext uri="{DCECCB84-F9BA-43D5-87BE-67443E8EF086}">
      <p15:sldGuideLst xmlns:p15="http://schemas.microsoft.com/office/powerpoint/2012/main">
        <p15:guide id="1" orient="horz" pos="100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6905" y="1517871"/>
            <a:ext cx="11038366" cy="4532043"/>
          </a:xfrm>
          <a:prstGeom prst="rect">
            <a:avLst/>
          </a:prstGeom>
        </p:spPr>
        <p:txBody>
          <a:bodyPr vert="horz" lIns="91440" tIns="45720" rIns="91440" bIns="45720" rtlCol="0">
            <a:normAutofit/>
          </a:bodyPr>
          <a:lstStyle/>
          <a:p>
            <a:pPr lvl="0"/>
            <a:r>
              <a:rPr lang="en-NZ" dirty="0"/>
              <a:t>Level 1 (Calibri 24, RGB: 64/64/64</a:t>
            </a:r>
            <a:r>
              <a:rPr lang="en-US" dirty="0"/>
              <a:t>)</a:t>
            </a:r>
          </a:p>
          <a:p>
            <a:pPr lvl="1"/>
            <a:r>
              <a:rPr lang="en-US" dirty="0"/>
              <a:t>Level 2 </a:t>
            </a:r>
            <a:r>
              <a:rPr lang="nl-NL" dirty="0"/>
              <a:t>(Calibri 18, RGB: 64/64/64)</a:t>
            </a:r>
          </a:p>
          <a:p>
            <a:pPr lvl="2"/>
            <a:r>
              <a:rPr lang="en-US" dirty="0"/>
              <a:t>Level 3 </a:t>
            </a:r>
            <a:r>
              <a:rPr lang="nl-NL" dirty="0"/>
              <a:t>(Calibri 14, RGB: 64/64/64)</a:t>
            </a:r>
          </a:p>
          <a:p>
            <a:pPr lvl="3"/>
            <a:r>
              <a:rPr lang="en-US" dirty="0"/>
              <a:t>Level 4 </a:t>
            </a:r>
            <a:r>
              <a:rPr lang="nl-NL" dirty="0"/>
              <a:t>(Calibri 12, RGB: 64/64/64)</a:t>
            </a:r>
            <a:endParaRPr lang="en-US" dirty="0"/>
          </a:p>
        </p:txBody>
      </p:sp>
    </p:spTree>
    <p:extLst>
      <p:ext uri="{BB962C8B-B14F-4D97-AF65-F5344CB8AC3E}">
        <p14:creationId xmlns:p14="http://schemas.microsoft.com/office/powerpoint/2010/main" val="1758255315"/>
      </p:ext>
    </p:extLst>
  </p:cSld>
  <p:clrMap bg1="lt1" tx1="dk1" bg2="lt2" tx2="dk2" accent1="accent1" accent2="accent2" accent3="accent3" accent4="accent4" accent5="accent5" accent6="accent6" hlink="hlink" folHlink="folHlink"/>
  <p:sldLayoutIdLst>
    <p:sldLayoutId id="2147483806" r:id="rId1"/>
    <p:sldLayoutId id="2147483834" r:id="rId2"/>
    <p:sldLayoutId id="2147483829" r:id="rId3"/>
    <p:sldLayoutId id="2147483805" r:id="rId4"/>
    <p:sldLayoutId id="2147483836" r:id="rId5"/>
    <p:sldLayoutId id="2147483837" r:id="rId6"/>
    <p:sldLayoutId id="2147483817" r:id="rId7"/>
    <p:sldLayoutId id="2147483826" r:id="rId8"/>
    <p:sldLayoutId id="2147483818" r:id="rId9"/>
    <p:sldLayoutId id="2147483835" r:id="rId10"/>
    <p:sldLayoutId id="2147483823" r:id="rId11"/>
    <p:sldLayoutId id="2147483828" r:id="rId12"/>
    <p:sldLayoutId id="2147483824" r:id="rId13"/>
    <p:sldLayoutId id="2147483832" r:id="rId14"/>
    <p:sldLayoutId id="2147483820" r:id="rId15"/>
    <p:sldLayoutId id="2147483815" r:id="rId16"/>
    <p:sldLayoutId id="2147483822" r:id="rId17"/>
    <p:sldLayoutId id="2147483816" r:id="rId18"/>
    <p:sldLayoutId id="2147483827" r:id="rId19"/>
    <p:sldLayoutId id="2147483807" r:id="rId20"/>
    <p:sldLayoutId id="2147483814" r:id="rId21"/>
    <p:sldLayoutId id="2147483792" r:id="rId22"/>
    <p:sldLayoutId id="2147483831" r:id="rId23"/>
    <p:sldLayoutId id="2147483797" r:id="rId24"/>
    <p:sldLayoutId id="2147483796" r:id="rId25"/>
    <p:sldLayoutId id="2147483794" r:id="rId26"/>
  </p:sldLayoutIdLst>
  <p:txStyles>
    <p:titleStyle>
      <a:lvl1pPr algn="l" defTabSz="914400" rtl="0" eaLnBrk="1" latinLnBrk="0" hangingPunct="1">
        <a:lnSpc>
          <a:spcPct val="90000"/>
        </a:lnSpc>
        <a:spcBef>
          <a:spcPct val="0"/>
        </a:spcBef>
        <a:buNone/>
        <a:defRPr sz="2800" b="1" i="0" kern="1200" baseline="0">
          <a:solidFill>
            <a:srgbClr val="595959"/>
          </a:solidFill>
          <a:latin typeface="Segoe UI Semibold" panose="020B0502040204020203" pitchFamily="34" charset="0"/>
          <a:ea typeface="+mj-ea"/>
          <a:cs typeface="Segoe UI Semibold" panose="020B0502040204020203" pitchFamily="34" charset="0"/>
        </a:defRPr>
      </a:lvl1pPr>
    </p:titleStyle>
    <p:bodyStyle>
      <a:lvl1pPr marL="0" marR="0" indent="0" algn="l" defTabSz="914400" rtl="0" eaLnBrk="1" fontAlgn="auto" latinLnBrk="0" hangingPunct="1">
        <a:lnSpc>
          <a:spcPct val="125000"/>
        </a:lnSpc>
        <a:spcBef>
          <a:spcPts val="0"/>
        </a:spcBef>
        <a:spcAft>
          <a:spcPts val="0"/>
        </a:spcAft>
        <a:buClrTx/>
        <a:buSzTx/>
        <a:buFontTx/>
        <a:buNone/>
        <a:tabLst/>
        <a:defRPr sz="2400" kern="1200" baseline="0">
          <a:solidFill>
            <a:schemeClr val="tx1">
              <a:lumMod val="75000"/>
              <a:lumOff val="25000"/>
            </a:schemeClr>
          </a:solidFill>
          <a:latin typeface="+mn-lt"/>
          <a:ea typeface="+mn-ea"/>
          <a:cs typeface="Segoe UI" panose="020B0502040204020203" pitchFamily="34" charset="0"/>
        </a:defRPr>
      </a:lvl1pPr>
      <a:lvl2pPr marL="273050" marR="0" indent="-273050" algn="l" defTabSz="914400" rtl="0" eaLnBrk="1" fontAlgn="auto" latinLnBrk="0" hangingPunct="1">
        <a:lnSpc>
          <a:spcPct val="125000"/>
        </a:lnSpc>
        <a:spcBef>
          <a:spcPts val="0"/>
        </a:spcBef>
        <a:spcAft>
          <a:spcPts val="0"/>
        </a:spcAft>
        <a:buClr>
          <a:srgbClr val="39AB47"/>
        </a:buClr>
        <a:buSzPct val="125000"/>
        <a:buFont typeface="Arial" panose="020B0604020202020204" pitchFamily="34" charset="0"/>
        <a:buChar char="•"/>
        <a:tabLst/>
        <a:defRPr sz="1800" b="0" kern="1200" baseline="0">
          <a:solidFill>
            <a:schemeClr val="tx1">
              <a:lumMod val="75000"/>
              <a:lumOff val="25000"/>
            </a:schemeClr>
          </a:solidFill>
          <a:latin typeface="Calibri "/>
          <a:ea typeface="+mn-ea"/>
          <a:cs typeface="Segoe UI" panose="020B0502040204020203" pitchFamily="34" charset="0"/>
        </a:defRPr>
      </a:lvl2pPr>
      <a:lvl3pPr marL="447675" marR="0" indent="-174625" algn="l" defTabSz="914400" rtl="0" eaLnBrk="1" fontAlgn="auto" latinLnBrk="0" hangingPunct="1">
        <a:lnSpc>
          <a:spcPct val="125000"/>
        </a:lnSpc>
        <a:spcBef>
          <a:spcPts val="0"/>
        </a:spcBef>
        <a:spcAft>
          <a:spcPts val="0"/>
        </a:spcAft>
        <a:buClr>
          <a:srgbClr val="39AB47"/>
        </a:buClr>
        <a:buSzPct val="70000"/>
        <a:buFont typeface="Courier New" panose="02070309020205020404" pitchFamily="49" charset="0"/>
        <a:buChar char="o"/>
        <a:tabLst/>
        <a:defRPr sz="1400" kern="1200" baseline="0">
          <a:solidFill>
            <a:schemeClr val="tx1">
              <a:lumMod val="75000"/>
              <a:lumOff val="25000"/>
            </a:schemeClr>
          </a:solidFill>
          <a:latin typeface="Calibri "/>
          <a:ea typeface="+mn-ea"/>
          <a:cs typeface="Segoe UI" panose="020B0502040204020203" pitchFamily="34" charset="0"/>
        </a:defRPr>
      </a:lvl3pPr>
      <a:lvl4pPr marL="627063" marR="0" indent="-179388" algn="l" defTabSz="914400" rtl="0" eaLnBrk="1" fontAlgn="auto" latinLnBrk="0" hangingPunct="1">
        <a:lnSpc>
          <a:spcPct val="125000"/>
        </a:lnSpc>
        <a:spcBef>
          <a:spcPts val="0"/>
        </a:spcBef>
        <a:spcAft>
          <a:spcPts val="0"/>
        </a:spcAft>
        <a:buClr>
          <a:srgbClr val="39AB47"/>
        </a:buClr>
        <a:buSzPct val="115000"/>
        <a:buFont typeface="Arial" panose="020B0604020202020204" pitchFamily="34" charset="0"/>
        <a:buChar char="•"/>
        <a:tabLst/>
        <a:defRPr sz="1200" kern="1200">
          <a:solidFill>
            <a:schemeClr val="tx1">
              <a:lumMod val="75000"/>
              <a:lumOff val="25000"/>
            </a:schemeClr>
          </a:solidFill>
          <a:latin typeface="Calibri "/>
          <a:ea typeface="+mn-ea"/>
          <a:cs typeface="Segoe UI" panose="020B0502040204020203" pitchFamily="34" charset="0"/>
        </a:defRPr>
      </a:lvl4pPr>
      <a:lvl5pPr marL="2114550" marR="0" indent="-285750" algn="l" defTabSz="914400" rtl="0" eaLnBrk="1" fontAlgn="auto" latinLnBrk="0" hangingPunct="1">
        <a:lnSpc>
          <a:spcPct val="150000"/>
        </a:lnSpc>
        <a:spcBef>
          <a:spcPts val="0"/>
        </a:spcBef>
        <a:spcAft>
          <a:spcPts val="0"/>
        </a:spcAft>
        <a:buClr>
          <a:srgbClr val="00B050"/>
        </a:buClr>
        <a:buSzPct val="70000"/>
        <a:buFont typeface="Courier New" panose="02070309020205020404" pitchFamily="49" charset="0"/>
        <a:buChar char="o"/>
        <a:tabLst/>
        <a:defRPr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ndex.php?title=File:Crystal-oscillator-IEC-Symbol.svg&amp;page=1"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23.gi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lanet and the sun in space&#10;&#10;Description automatically generated">
            <a:extLst>
              <a:ext uri="{FF2B5EF4-FFF2-40B4-BE49-F238E27FC236}">
                <a16:creationId xmlns:a16="http://schemas.microsoft.com/office/drawing/2014/main" id="{5AE58B21-66E0-20D8-21F9-882BDB053BF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771" b="3771"/>
          <a:stretch>
            <a:fillRect/>
          </a:stretch>
        </p:blipFill>
        <p:spPr/>
      </p:pic>
      <p:sp>
        <p:nvSpPr>
          <p:cNvPr id="7" name="Text Placeholder 6">
            <a:extLst>
              <a:ext uri="{FF2B5EF4-FFF2-40B4-BE49-F238E27FC236}">
                <a16:creationId xmlns:a16="http://schemas.microsoft.com/office/drawing/2014/main" id="{216A0F5C-69B2-4B74-16D5-5975D46980E0}"/>
              </a:ext>
            </a:extLst>
          </p:cNvPr>
          <p:cNvSpPr>
            <a:spLocks noGrp="1"/>
          </p:cNvSpPr>
          <p:nvPr>
            <p:ph type="body" sz="quarter" idx="12"/>
          </p:nvPr>
        </p:nvSpPr>
        <p:spPr>
          <a:xfrm>
            <a:off x="788306" y="1977429"/>
            <a:ext cx="10970735" cy="734184"/>
          </a:xfrm>
        </p:spPr>
        <p:txBody>
          <a:bodyPr/>
          <a:lstStyle/>
          <a:p>
            <a:r>
              <a:rPr lang="en-NZ" dirty="0"/>
              <a:t>Introduction to</a:t>
            </a:r>
          </a:p>
          <a:p>
            <a:r>
              <a:rPr lang="en-NZ" dirty="0"/>
              <a:t>MINCOR </a:t>
            </a:r>
            <a:r>
              <a:rPr lang="en-US" dirty="0"/>
              <a:t>- </a:t>
            </a:r>
            <a:r>
              <a:rPr lang="en-US" dirty="0" err="1"/>
              <a:t>Minimisation</a:t>
            </a:r>
            <a:r>
              <a:rPr lang="en-US" dirty="0"/>
              <a:t> of crystal oscillator cosmic radiation effects</a:t>
            </a:r>
            <a:endParaRPr lang="en-NZ" dirty="0"/>
          </a:p>
        </p:txBody>
      </p:sp>
      <p:pic>
        <p:nvPicPr>
          <p:cNvPr id="2" name="Image 1">
            <a:extLst>
              <a:ext uri="{FF2B5EF4-FFF2-40B4-BE49-F238E27FC236}">
                <a16:creationId xmlns:a16="http://schemas.microsoft.com/office/drawing/2014/main" id="{631CDFD9-91CB-2FA5-1D39-316E69379752}"/>
              </a:ext>
            </a:extLst>
          </p:cNvPr>
          <p:cNvPicPr>
            <a:picLocks noChangeAspect="1"/>
          </p:cNvPicPr>
          <p:nvPr/>
        </p:nvPicPr>
        <p:blipFill>
          <a:blip r:embed="rId3"/>
          <a:stretch>
            <a:fillRect/>
          </a:stretch>
        </p:blipFill>
        <p:spPr>
          <a:xfrm>
            <a:off x="9403476" y="795792"/>
            <a:ext cx="1363307" cy="654269"/>
          </a:xfrm>
          <a:prstGeom prst="rect">
            <a:avLst/>
          </a:prstGeom>
        </p:spPr>
      </p:pic>
      <p:pic>
        <p:nvPicPr>
          <p:cNvPr id="3" name="Picture 23">
            <a:extLst>
              <a:ext uri="{FF2B5EF4-FFF2-40B4-BE49-F238E27FC236}">
                <a16:creationId xmlns:a16="http://schemas.microsoft.com/office/drawing/2014/main" id="{A21E11F1-A7E4-61FD-45F3-3B0B7AB8DB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81039" y="251101"/>
            <a:ext cx="2285744" cy="489802"/>
          </a:xfrm>
          <a:prstGeom prst="rect">
            <a:avLst/>
          </a:prstGeom>
        </p:spPr>
      </p:pic>
      <p:sp>
        <p:nvSpPr>
          <p:cNvPr id="4" name="ZoneTexte 3">
            <a:extLst>
              <a:ext uri="{FF2B5EF4-FFF2-40B4-BE49-F238E27FC236}">
                <a16:creationId xmlns:a16="http://schemas.microsoft.com/office/drawing/2014/main" id="{CEC0C96B-5E13-212E-E700-5E69C92786B2}"/>
              </a:ext>
            </a:extLst>
          </p:cNvPr>
          <p:cNvSpPr txBox="1"/>
          <p:nvPr/>
        </p:nvSpPr>
        <p:spPr>
          <a:xfrm>
            <a:off x="2971368" y="4537411"/>
            <a:ext cx="8925563" cy="923330"/>
          </a:xfrm>
          <a:prstGeom prst="rect">
            <a:avLst/>
          </a:prstGeom>
          <a:noFill/>
        </p:spPr>
        <p:txBody>
          <a:bodyPr wrap="square" rtlCol="0">
            <a:spAutoFit/>
          </a:bodyPr>
          <a:lstStyle/>
          <a:p>
            <a:pPr algn="r"/>
            <a:endParaRPr lang="fr-FR" sz="1800" b="0" i="1" u="none" strike="noStrike" baseline="0" dirty="0">
              <a:solidFill>
                <a:schemeClr val="bg1"/>
              </a:solidFill>
            </a:endParaRPr>
          </a:p>
          <a:p>
            <a:pPr algn="r"/>
            <a:r>
              <a:rPr lang="fr-FR" sz="1800" b="0" i="1" u="none" strike="noStrike" baseline="0" dirty="0">
                <a:solidFill>
                  <a:schemeClr val="bg1"/>
                </a:solidFill>
              </a:rPr>
              <a:t> </a:t>
            </a:r>
            <a:r>
              <a:rPr lang="fr-FR" sz="1800" b="1" i="1" u="none" strike="noStrike" baseline="0" dirty="0">
                <a:solidFill>
                  <a:schemeClr val="bg1"/>
                </a:solidFill>
              </a:rPr>
              <a:t>Nicolas GUFFLET, Laurent COUTELEAU, Frederic VITTRANT / RAKON </a:t>
            </a:r>
            <a:endParaRPr lang="fr-FR" sz="1800" b="0" i="1" u="none" strike="noStrike" baseline="0" dirty="0">
              <a:solidFill>
                <a:schemeClr val="bg1"/>
              </a:solidFill>
            </a:endParaRPr>
          </a:p>
          <a:p>
            <a:pPr algn="r"/>
            <a:r>
              <a:rPr lang="fr-FR" sz="1800" b="1" i="1" u="none" strike="noStrike" baseline="0" dirty="0">
                <a:solidFill>
                  <a:schemeClr val="bg1"/>
                </a:solidFill>
              </a:rPr>
              <a:t>Yannick PADIE, Alexandre ROUSSET / TRAD </a:t>
            </a:r>
            <a:endParaRPr lang="fr-FR" sz="1800" b="0" i="1" u="none" strike="noStrike" baseline="0" dirty="0">
              <a:solidFill>
                <a:schemeClr val="bg1"/>
              </a:solidFill>
            </a:endParaRPr>
          </a:p>
        </p:txBody>
      </p:sp>
      <p:sp>
        <p:nvSpPr>
          <p:cNvPr id="5" name="ZoneTexte 4">
            <a:extLst>
              <a:ext uri="{FF2B5EF4-FFF2-40B4-BE49-F238E27FC236}">
                <a16:creationId xmlns:a16="http://schemas.microsoft.com/office/drawing/2014/main" id="{72E9F069-20E2-D7D0-9FA8-332AB83A3A20}"/>
              </a:ext>
            </a:extLst>
          </p:cNvPr>
          <p:cNvSpPr txBox="1"/>
          <p:nvPr/>
        </p:nvSpPr>
        <p:spPr>
          <a:xfrm>
            <a:off x="7721613" y="2607242"/>
            <a:ext cx="4037428" cy="369332"/>
          </a:xfrm>
          <a:prstGeom prst="rect">
            <a:avLst/>
          </a:prstGeom>
          <a:noFill/>
        </p:spPr>
        <p:txBody>
          <a:bodyPr wrap="square" rtlCol="0">
            <a:spAutoFit/>
          </a:bodyPr>
          <a:lstStyle/>
          <a:p>
            <a:r>
              <a:rPr lang="es-ES" sz="1800" b="0" i="0" u="none" strike="noStrike" baseline="0" dirty="0">
                <a:solidFill>
                  <a:schemeClr val="bg1"/>
                </a:solidFill>
              </a:rPr>
              <a:t>ESA </a:t>
            </a:r>
            <a:r>
              <a:rPr lang="es-ES" sz="1800" b="0" i="0" u="none" strike="noStrike" baseline="0" dirty="0" err="1">
                <a:solidFill>
                  <a:schemeClr val="bg1"/>
                </a:solidFill>
              </a:rPr>
              <a:t>contract</a:t>
            </a:r>
            <a:r>
              <a:rPr lang="es-ES" sz="1800" b="0" i="0" u="none" strike="noStrike" baseline="0" dirty="0">
                <a:solidFill>
                  <a:schemeClr val="bg1"/>
                </a:solidFill>
              </a:rPr>
              <a:t> No. 4000133592/20/NL/FE </a:t>
            </a:r>
            <a:endParaRPr lang="fr-FR" dirty="0">
              <a:solidFill>
                <a:schemeClr val="bg1"/>
              </a:solidFill>
            </a:endParaRPr>
          </a:p>
        </p:txBody>
      </p:sp>
      <p:pic>
        <p:nvPicPr>
          <p:cNvPr id="1026" name="Picture 2">
            <a:extLst>
              <a:ext uri="{FF2B5EF4-FFF2-40B4-BE49-F238E27FC236}">
                <a16:creationId xmlns:a16="http://schemas.microsoft.com/office/drawing/2014/main" id="{5FF04120-ADA6-A9B8-7094-5B1E3EF40D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8438" y="6407084"/>
            <a:ext cx="1101421" cy="401453"/>
          </a:xfrm>
          <a:prstGeom prst="rect">
            <a:avLst/>
          </a:prstGeom>
          <a:solidFill>
            <a:schemeClr val="bg1"/>
          </a:solidFill>
        </p:spPr>
      </p:pic>
      <p:pic>
        <p:nvPicPr>
          <p:cNvPr id="1030" name="Picture 6" descr="Logotype of SPCD International Symposium">
            <a:extLst>
              <a:ext uri="{FF2B5EF4-FFF2-40B4-BE49-F238E27FC236}">
                <a16:creationId xmlns:a16="http://schemas.microsoft.com/office/drawing/2014/main" id="{CE23EACC-2CAA-29D7-876E-6416CBE4EB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233" y="304522"/>
            <a:ext cx="1976962" cy="85997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BDC3128-FBD1-2189-9684-A43B13B420EB}"/>
              </a:ext>
            </a:extLst>
          </p:cNvPr>
          <p:cNvSpPr txBox="1"/>
          <p:nvPr/>
        </p:nvSpPr>
        <p:spPr>
          <a:xfrm>
            <a:off x="2416019" y="395783"/>
            <a:ext cx="5429064" cy="954107"/>
          </a:xfrm>
          <a:prstGeom prst="rect">
            <a:avLst/>
          </a:prstGeom>
          <a:noFill/>
        </p:spPr>
        <p:txBody>
          <a:bodyPr wrap="square" rtlCol="0">
            <a:spAutoFit/>
          </a:bodyPr>
          <a:lstStyle/>
          <a:p>
            <a:pPr algn="l"/>
            <a:r>
              <a:rPr lang="en-US" sz="1400" b="0" i="0" cap="all" dirty="0">
                <a:solidFill>
                  <a:srgbClr val="0587C3"/>
                </a:solidFill>
                <a:effectLst/>
                <a:latin typeface="Oswald" panose="00000500000000000000" pitchFamily="2" charset="0"/>
              </a:rPr>
              <a:t>5th</a:t>
            </a:r>
            <a:r>
              <a:rPr lang="en-US" sz="1400" b="0" i="0" cap="all" dirty="0">
                <a:solidFill>
                  <a:srgbClr val="333333"/>
                </a:solidFill>
                <a:effectLst/>
                <a:latin typeface="Oswald" panose="00000500000000000000" pitchFamily="2" charset="0"/>
              </a:rPr>
              <a:t> SPACE PASSIVE COMPONENT DAYS - </a:t>
            </a:r>
            <a:r>
              <a:rPr lang="en-US" sz="1400" b="0" i="0" cap="all" dirty="0">
                <a:solidFill>
                  <a:srgbClr val="0587C3"/>
                </a:solidFill>
                <a:effectLst/>
                <a:latin typeface="Oswald" panose="00000500000000000000" pitchFamily="2" charset="0"/>
              </a:rPr>
              <a:t>SPCD 2024</a:t>
            </a:r>
            <a:endParaRPr lang="en-US" sz="1400" b="0" i="0" cap="all" dirty="0">
              <a:solidFill>
                <a:srgbClr val="333333"/>
              </a:solidFill>
              <a:effectLst/>
              <a:latin typeface="Oswald" panose="00000500000000000000" pitchFamily="2" charset="0"/>
            </a:endParaRPr>
          </a:p>
          <a:p>
            <a:pPr algn="l"/>
            <a:r>
              <a:rPr lang="en-US" sz="1400" b="0" i="0" dirty="0">
                <a:solidFill>
                  <a:srgbClr val="333333"/>
                </a:solidFill>
                <a:effectLst/>
                <a:latin typeface="Open Sans" panose="020B0606030504020204" pitchFamily="34" charset="0"/>
              </a:rPr>
              <a:t>15-18 October 2024 | ESA/ESTEC</a:t>
            </a:r>
          </a:p>
          <a:p>
            <a:pPr algn="l"/>
            <a:r>
              <a:rPr lang="en-US" sz="1400" b="0" i="0" dirty="0" err="1">
                <a:solidFill>
                  <a:srgbClr val="333333"/>
                </a:solidFill>
                <a:effectLst/>
                <a:latin typeface="Open Sans" panose="020B0606030504020204" pitchFamily="34" charset="0"/>
              </a:rPr>
              <a:t>Noordwijk</a:t>
            </a:r>
            <a:r>
              <a:rPr lang="en-US" sz="1400" b="0" i="0" dirty="0">
                <a:solidFill>
                  <a:srgbClr val="333333"/>
                </a:solidFill>
                <a:effectLst/>
                <a:latin typeface="Open Sans" panose="020B0606030504020204" pitchFamily="34" charset="0"/>
              </a:rPr>
              <a:t>, The Netherland</a:t>
            </a:r>
          </a:p>
          <a:p>
            <a:endParaRPr lang="fr-FR" sz="1400" dirty="0"/>
          </a:p>
        </p:txBody>
      </p:sp>
      <p:pic>
        <p:nvPicPr>
          <p:cNvPr id="10" name="Image 9" descr="Une image contenant crystal, quartz, Minéral&#10;&#10;Description générée automatiquement">
            <a:extLst>
              <a:ext uri="{FF2B5EF4-FFF2-40B4-BE49-F238E27FC236}">
                <a16:creationId xmlns:a16="http://schemas.microsoft.com/office/drawing/2014/main" id="{A9D2988D-A428-1600-CD77-1258A0877B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911" y="2885202"/>
            <a:ext cx="1628743" cy="1639068"/>
          </a:xfrm>
          <a:prstGeom prst="rect">
            <a:avLst/>
          </a:prstGeom>
          <a:effectLst>
            <a:outerShdw blurRad="50800" dist="38100" dir="8100000" sx="110000" sy="110000" algn="tr" rotWithShape="0">
              <a:prstClr val="black">
                <a:alpha val="56000"/>
              </a:prstClr>
            </a:outerShdw>
          </a:effectLst>
        </p:spPr>
      </p:pic>
      <p:pic>
        <p:nvPicPr>
          <p:cNvPr id="14" name="Image 13" descr="Une image contenant Appareils électroniques, disque dur&#10;&#10;Description générée automatiquement">
            <a:extLst>
              <a:ext uri="{FF2B5EF4-FFF2-40B4-BE49-F238E27FC236}">
                <a16:creationId xmlns:a16="http://schemas.microsoft.com/office/drawing/2014/main" id="{283D3DED-A8C3-49BA-DFD3-2D664BFD67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1019" y="4045185"/>
            <a:ext cx="2150551" cy="1639068"/>
          </a:xfrm>
          <a:prstGeom prst="rect">
            <a:avLst/>
          </a:prstGeom>
          <a:effectLst>
            <a:outerShdw blurRad="50800" dist="38100" dir="8100000" sx="110000" sy="110000" algn="tr" rotWithShape="0">
              <a:prstClr val="black">
                <a:alpha val="40000"/>
              </a:prstClr>
            </a:outerShdw>
          </a:effectLst>
        </p:spPr>
      </p:pic>
      <p:pic>
        <p:nvPicPr>
          <p:cNvPr id="8" name="Picture 4" descr="Cristal Innov">
            <a:extLst>
              <a:ext uri="{FF2B5EF4-FFF2-40B4-BE49-F238E27FC236}">
                <a16:creationId xmlns:a16="http://schemas.microsoft.com/office/drawing/2014/main" id="{3647D8F2-75CA-3418-1C57-2740BEE69B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8185" y="6402276"/>
            <a:ext cx="1398746" cy="419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1CDE1A4-C51B-AD23-983D-52E5A06484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29038" y="6340273"/>
            <a:ext cx="589745" cy="49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2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0B3CD2-E729-90BD-8104-3DE53BE32616}"/>
              </a:ext>
            </a:extLst>
          </p:cNvPr>
          <p:cNvSpPr>
            <a:spLocks noGrp="1"/>
          </p:cNvSpPr>
          <p:nvPr>
            <p:ph idx="1"/>
          </p:nvPr>
        </p:nvSpPr>
        <p:spPr/>
        <p:txBody>
          <a:bodyPr/>
          <a:lstStyle/>
          <a:p>
            <a:r>
              <a:rPr lang="fr-FR" dirty="0"/>
              <a:t>Radiation profiles </a:t>
            </a:r>
            <a:r>
              <a:rPr lang="fr-FR" dirty="0" err="1"/>
              <a:t>were</a:t>
            </a:r>
            <a:r>
              <a:rPr lang="fr-FR" dirty="0"/>
              <a:t> </a:t>
            </a:r>
            <a:r>
              <a:rPr lang="fr-FR" dirty="0" err="1"/>
              <a:t>determined</a:t>
            </a:r>
            <a:r>
              <a:rPr lang="fr-FR" dirty="0"/>
              <a:t> by TRAD over the life of </a:t>
            </a:r>
            <a:r>
              <a:rPr lang="fr-FR" dirty="0" err="1"/>
              <a:t>each</a:t>
            </a:r>
            <a:r>
              <a:rPr lang="fr-FR" dirty="0"/>
              <a:t> mission </a:t>
            </a:r>
            <a:r>
              <a:rPr lang="fr-FR" dirty="0" err="1"/>
              <a:t>using</a:t>
            </a:r>
            <a:r>
              <a:rPr lang="fr-FR" dirty="0"/>
              <a:t> OMERE software </a:t>
            </a:r>
            <a:r>
              <a:rPr lang="fr-FR" dirty="0" err="1"/>
              <a:t>developed</a:t>
            </a:r>
            <a:r>
              <a:rPr lang="fr-FR" dirty="0"/>
              <a:t> </a:t>
            </a:r>
            <a:r>
              <a:rPr lang="fr-FR" dirty="0" err="1"/>
              <a:t>with</a:t>
            </a:r>
            <a:r>
              <a:rPr lang="fr-FR" dirty="0"/>
              <a:t> support </a:t>
            </a:r>
            <a:r>
              <a:rPr lang="fr-FR" dirty="0" err="1"/>
              <a:t>from</a:t>
            </a:r>
            <a:r>
              <a:rPr lang="fr-FR" dirty="0"/>
              <a:t> CNES</a:t>
            </a:r>
          </a:p>
        </p:txBody>
      </p:sp>
      <p:sp>
        <p:nvSpPr>
          <p:cNvPr id="3" name="Espace réservé du texte 2">
            <a:extLst>
              <a:ext uri="{FF2B5EF4-FFF2-40B4-BE49-F238E27FC236}">
                <a16:creationId xmlns:a16="http://schemas.microsoft.com/office/drawing/2014/main" id="{F9DBC9C5-31D8-B451-46EF-943E7E98825E}"/>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78057DAC-CC8E-02B0-CBC4-5B120B921437}"/>
              </a:ext>
            </a:extLst>
          </p:cNvPr>
          <p:cNvSpPr>
            <a:spLocks noGrp="1"/>
          </p:cNvSpPr>
          <p:nvPr>
            <p:ph type="body" sz="quarter" idx="12"/>
          </p:nvPr>
        </p:nvSpPr>
        <p:spPr/>
        <p:txBody>
          <a:bodyPr/>
          <a:lstStyle/>
          <a:p>
            <a:r>
              <a:rPr lang="fr-FR" dirty="0"/>
              <a:t>Low dose, TID and TNID </a:t>
            </a:r>
            <a:r>
              <a:rPr lang="fr-FR" dirty="0" err="1"/>
              <a:t>evaluation</a:t>
            </a:r>
            <a:endParaRPr lang="fr-FR" dirty="0"/>
          </a:p>
        </p:txBody>
      </p:sp>
      <p:grpSp>
        <p:nvGrpSpPr>
          <p:cNvPr id="12" name="Groupe 11">
            <a:extLst>
              <a:ext uri="{FF2B5EF4-FFF2-40B4-BE49-F238E27FC236}">
                <a16:creationId xmlns:a16="http://schemas.microsoft.com/office/drawing/2014/main" id="{D7C42FDF-A65A-4E53-DCBB-0E47E9AEDE24}"/>
              </a:ext>
            </a:extLst>
          </p:cNvPr>
          <p:cNvGrpSpPr/>
          <p:nvPr/>
        </p:nvGrpSpPr>
        <p:grpSpPr>
          <a:xfrm>
            <a:off x="1826565" y="3149805"/>
            <a:ext cx="9870332" cy="2445380"/>
            <a:chOff x="2006682" y="3163873"/>
            <a:chExt cx="9870332" cy="2445380"/>
          </a:xfrm>
        </p:grpSpPr>
        <p:sp>
          <p:nvSpPr>
            <p:cNvPr id="11" name="ZoneTexte 10">
              <a:extLst>
                <a:ext uri="{FF2B5EF4-FFF2-40B4-BE49-F238E27FC236}">
                  <a16:creationId xmlns:a16="http://schemas.microsoft.com/office/drawing/2014/main" id="{9173FAC6-5BA1-F7A7-B456-613D11FF36DD}"/>
                </a:ext>
              </a:extLst>
            </p:cNvPr>
            <p:cNvSpPr txBox="1"/>
            <p:nvPr/>
          </p:nvSpPr>
          <p:spPr>
            <a:xfrm>
              <a:off x="8175790" y="3163873"/>
              <a:ext cx="3701224" cy="369332"/>
            </a:xfrm>
            <a:prstGeom prst="rect">
              <a:avLst/>
            </a:prstGeom>
            <a:noFill/>
          </p:spPr>
          <p:txBody>
            <a:bodyPr wrap="square">
              <a:spAutoFit/>
            </a:bodyPr>
            <a:lstStyle/>
            <a:p>
              <a:r>
                <a:rPr lang="fr-FR" dirty="0">
                  <a:effectLst>
                    <a:outerShdw blurRad="38100" dist="38100" dir="2700000" algn="tl">
                      <a:srgbClr val="000000">
                        <a:alpha val="43137"/>
                      </a:srgbClr>
                    </a:outerShdw>
                  </a:effectLst>
                </a:rPr>
                <a:t>Dose rate </a:t>
              </a:r>
              <a:r>
                <a:rPr lang="fr-FR" dirty="0" err="1">
                  <a:effectLst>
                    <a:outerShdw blurRad="38100" dist="38100" dir="2700000" algn="tl">
                      <a:srgbClr val="000000">
                        <a:alpha val="43137"/>
                      </a:srgbClr>
                    </a:outerShdw>
                  </a:effectLst>
                </a:rPr>
                <a:t>during</a:t>
              </a:r>
              <a:r>
                <a:rPr lang="fr-FR" dirty="0">
                  <a:effectLst>
                    <a:outerShdw blurRad="38100" dist="38100" dir="2700000" algn="tl">
                      <a:srgbClr val="000000">
                        <a:alpha val="43137"/>
                      </a:srgbClr>
                    </a:outerShdw>
                  </a:effectLst>
                </a:rPr>
                <a:t> the mission</a:t>
              </a:r>
            </a:p>
          </p:txBody>
        </p:sp>
        <p:grpSp>
          <p:nvGrpSpPr>
            <p:cNvPr id="9" name="Groupe 8">
              <a:extLst>
                <a:ext uri="{FF2B5EF4-FFF2-40B4-BE49-F238E27FC236}">
                  <a16:creationId xmlns:a16="http://schemas.microsoft.com/office/drawing/2014/main" id="{382165E5-76D1-2915-01CB-2F123ECB7AB0}"/>
                </a:ext>
              </a:extLst>
            </p:cNvPr>
            <p:cNvGrpSpPr/>
            <p:nvPr/>
          </p:nvGrpSpPr>
          <p:grpSpPr>
            <a:xfrm>
              <a:off x="2006682" y="3291840"/>
              <a:ext cx="8753547" cy="2317413"/>
              <a:chOff x="2006682" y="3291840"/>
              <a:chExt cx="8753547" cy="2317413"/>
            </a:xfrm>
          </p:grpSpPr>
          <p:sp>
            <p:nvSpPr>
              <p:cNvPr id="6" name="Rectangle : coins arrondis 5">
                <a:extLst>
                  <a:ext uri="{FF2B5EF4-FFF2-40B4-BE49-F238E27FC236}">
                    <a16:creationId xmlns:a16="http://schemas.microsoft.com/office/drawing/2014/main" id="{D0B24F56-2642-2D33-79CD-CFFB423132F1}"/>
                  </a:ext>
                </a:extLst>
              </p:cNvPr>
              <p:cNvSpPr/>
              <p:nvPr/>
            </p:nvSpPr>
            <p:spPr>
              <a:xfrm>
                <a:off x="4698608" y="3291840"/>
                <a:ext cx="2391508" cy="2236759"/>
              </a:xfrm>
              <a:prstGeom prst="roundRect">
                <a:avLst/>
              </a:prstGeom>
              <a:solidFill>
                <a:schemeClr val="bg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753B0322-C9C1-0D7F-C486-0A0FD8504462}"/>
                  </a:ext>
                </a:extLst>
              </p:cNvPr>
              <p:cNvPicPr>
                <a:picLocks noChangeAspect="1"/>
              </p:cNvPicPr>
              <p:nvPr/>
            </p:nvPicPr>
            <p:blipFill>
              <a:blip r:embed="rId2"/>
              <a:stretch>
                <a:fillRect/>
              </a:stretch>
            </p:blipFill>
            <p:spPr>
              <a:xfrm>
                <a:off x="4912810" y="3512104"/>
                <a:ext cx="1363307" cy="654269"/>
              </a:xfrm>
              <a:prstGeom prst="rect">
                <a:avLst/>
              </a:prstGeom>
            </p:spPr>
          </p:pic>
          <p:sp>
            <p:nvSpPr>
              <p:cNvPr id="7" name="ZoneTexte 6">
                <a:extLst>
                  <a:ext uri="{FF2B5EF4-FFF2-40B4-BE49-F238E27FC236}">
                    <a16:creationId xmlns:a16="http://schemas.microsoft.com/office/drawing/2014/main" id="{858CC885-BD3D-C702-4A2A-4D9724B70120}"/>
                  </a:ext>
                </a:extLst>
              </p:cNvPr>
              <p:cNvSpPr txBox="1"/>
              <p:nvPr/>
            </p:nvSpPr>
            <p:spPr>
              <a:xfrm>
                <a:off x="2006682" y="4187420"/>
                <a:ext cx="1851660" cy="369332"/>
              </a:xfrm>
              <a:prstGeom prst="rect">
                <a:avLst/>
              </a:prstGeom>
              <a:noFill/>
            </p:spPr>
            <p:txBody>
              <a:bodyPr wrap="square">
                <a:spAutoFit/>
              </a:bodyPr>
              <a:lstStyle/>
              <a:p>
                <a:r>
                  <a:rPr lang="fr-FR" dirty="0">
                    <a:effectLst>
                      <a:outerShdw blurRad="38100" dist="38100" dir="2700000" algn="tl">
                        <a:srgbClr val="000000">
                          <a:alpha val="43137"/>
                        </a:srgbClr>
                      </a:outerShdw>
                    </a:effectLst>
                  </a:rPr>
                  <a:t>Mission profiles</a:t>
                </a:r>
              </a:p>
            </p:txBody>
          </p:sp>
          <p:sp>
            <p:nvSpPr>
              <p:cNvPr id="8" name="ZoneTexte 7">
                <a:extLst>
                  <a:ext uri="{FF2B5EF4-FFF2-40B4-BE49-F238E27FC236}">
                    <a16:creationId xmlns:a16="http://schemas.microsoft.com/office/drawing/2014/main" id="{2DFA36C4-E7B5-E3FB-B236-F6E3763A6960}"/>
                  </a:ext>
                </a:extLst>
              </p:cNvPr>
              <p:cNvSpPr txBox="1"/>
              <p:nvPr/>
            </p:nvSpPr>
            <p:spPr>
              <a:xfrm>
                <a:off x="8174742" y="4202660"/>
                <a:ext cx="2585487" cy="369332"/>
              </a:xfrm>
              <a:prstGeom prst="rect">
                <a:avLst/>
              </a:prstGeom>
              <a:noFill/>
            </p:spPr>
            <p:txBody>
              <a:bodyPr wrap="square">
                <a:spAutoFit/>
              </a:bodyPr>
              <a:lstStyle/>
              <a:p>
                <a:r>
                  <a:rPr lang="fr-FR" dirty="0">
                    <a:effectLst>
                      <a:outerShdw blurRad="38100" dist="38100" dir="2700000" algn="tl">
                        <a:srgbClr val="000000">
                          <a:alpha val="43137"/>
                        </a:srgbClr>
                      </a:outerShdw>
                    </a:effectLst>
                  </a:rPr>
                  <a:t>TID </a:t>
                </a:r>
              </a:p>
            </p:txBody>
          </p:sp>
          <p:sp>
            <p:nvSpPr>
              <p:cNvPr id="10" name="ZoneTexte 9">
                <a:extLst>
                  <a:ext uri="{FF2B5EF4-FFF2-40B4-BE49-F238E27FC236}">
                    <a16:creationId xmlns:a16="http://schemas.microsoft.com/office/drawing/2014/main" id="{7D7AE6FE-E1EF-27E9-E800-043FFAA2718C}"/>
                  </a:ext>
                </a:extLst>
              </p:cNvPr>
              <p:cNvSpPr txBox="1"/>
              <p:nvPr/>
            </p:nvSpPr>
            <p:spPr>
              <a:xfrm>
                <a:off x="8174742" y="5239921"/>
                <a:ext cx="1851660" cy="369332"/>
              </a:xfrm>
              <a:prstGeom prst="rect">
                <a:avLst/>
              </a:prstGeom>
              <a:noFill/>
            </p:spPr>
            <p:txBody>
              <a:bodyPr wrap="square">
                <a:spAutoFit/>
              </a:bodyPr>
              <a:lstStyle/>
              <a:p>
                <a:r>
                  <a:rPr lang="fr-FR" dirty="0">
                    <a:effectLst>
                      <a:outerShdw blurRad="38100" dist="38100" dir="2700000" algn="tl">
                        <a:srgbClr val="000000">
                          <a:alpha val="43137"/>
                        </a:srgbClr>
                      </a:outerShdw>
                    </a:effectLst>
                  </a:rPr>
                  <a:t>TNID</a:t>
                </a:r>
              </a:p>
            </p:txBody>
          </p:sp>
          <p:sp>
            <p:nvSpPr>
              <p:cNvPr id="13" name="ZoneTexte 12">
                <a:extLst>
                  <a:ext uri="{FF2B5EF4-FFF2-40B4-BE49-F238E27FC236}">
                    <a16:creationId xmlns:a16="http://schemas.microsoft.com/office/drawing/2014/main" id="{05C7776B-3551-48C0-5E49-4A7D98DAC382}"/>
                  </a:ext>
                </a:extLst>
              </p:cNvPr>
              <p:cNvSpPr txBox="1"/>
              <p:nvPr/>
            </p:nvSpPr>
            <p:spPr>
              <a:xfrm>
                <a:off x="4800690" y="4252787"/>
                <a:ext cx="2148840" cy="369332"/>
              </a:xfrm>
              <a:prstGeom prst="rect">
                <a:avLst/>
              </a:prstGeom>
              <a:noFill/>
            </p:spPr>
            <p:txBody>
              <a:bodyPr wrap="square">
                <a:spAutoFit/>
              </a:bodyPr>
              <a:lstStyle/>
              <a:p>
                <a:pPr algn="ctr"/>
                <a:r>
                  <a:rPr lang="fr-FR" sz="1800" b="1" i="0" u="none" strike="noStrike" baseline="0" dirty="0">
                    <a:solidFill>
                      <a:srgbClr val="000000"/>
                    </a:solidFill>
                    <a:effectLst>
                      <a:outerShdw blurRad="38100" dist="38100" dir="2700000" algn="tl">
                        <a:srgbClr val="000000">
                          <a:alpha val="43137"/>
                        </a:srgbClr>
                      </a:outerShdw>
                    </a:effectLst>
                  </a:rPr>
                  <a:t>OMERE software </a:t>
                </a:r>
                <a:endParaRPr lang="fr-FR" b="1" dirty="0">
                  <a:effectLst>
                    <a:outerShdw blurRad="38100" dist="38100" dir="2700000" algn="tl">
                      <a:srgbClr val="000000">
                        <a:alpha val="43137"/>
                      </a:srgbClr>
                    </a:outerShdw>
                  </a:effectLst>
                </a:endParaRPr>
              </a:p>
            </p:txBody>
          </p:sp>
          <p:pic>
            <p:nvPicPr>
              <p:cNvPr id="14" name="Picture 4">
                <a:extLst>
                  <a:ext uri="{FF2B5EF4-FFF2-40B4-BE49-F238E27FC236}">
                    <a16:creationId xmlns:a16="http://schemas.microsoft.com/office/drawing/2014/main" id="{0E0742BE-15D2-F6AC-9CFB-F6A0E289A8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7419" y="4794947"/>
                <a:ext cx="589745" cy="49662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avec flèche 16">
                <a:extLst>
                  <a:ext uri="{FF2B5EF4-FFF2-40B4-BE49-F238E27FC236}">
                    <a16:creationId xmlns:a16="http://schemas.microsoft.com/office/drawing/2014/main" id="{83307007-43B1-AC6C-C37F-70C4E419C61C}"/>
                  </a:ext>
                </a:extLst>
              </p:cNvPr>
              <p:cNvCxnSpPr/>
              <p:nvPr/>
            </p:nvCxnSpPr>
            <p:spPr>
              <a:xfrm flipV="1">
                <a:off x="7296055" y="3377915"/>
                <a:ext cx="83820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5A706C1A-2A93-393C-43AE-03433CD99935}"/>
                  </a:ext>
                </a:extLst>
              </p:cNvPr>
              <p:cNvCxnSpPr>
                <a:cxnSpLocks/>
              </p:cNvCxnSpPr>
              <p:nvPr/>
            </p:nvCxnSpPr>
            <p:spPr>
              <a:xfrm>
                <a:off x="7235899" y="4387326"/>
                <a:ext cx="82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6D987709-D47C-5008-1FEF-7EAD45743766}"/>
                  </a:ext>
                </a:extLst>
              </p:cNvPr>
              <p:cNvCxnSpPr>
                <a:cxnSpLocks/>
              </p:cNvCxnSpPr>
              <p:nvPr/>
            </p:nvCxnSpPr>
            <p:spPr>
              <a:xfrm>
                <a:off x="7255568" y="4761463"/>
                <a:ext cx="919174" cy="644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EFFD62E8-D390-039B-82B2-108BF3271BBC}"/>
                  </a:ext>
                </a:extLst>
              </p:cNvPr>
              <p:cNvCxnSpPr>
                <a:cxnSpLocks/>
              </p:cNvCxnSpPr>
              <p:nvPr/>
            </p:nvCxnSpPr>
            <p:spPr>
              <a:xfrm>
                <a:off x="3657651" y="4387326"/>
                <a:ext cx="82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4839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22DD655-2BD1-0FAC-2922-EDE0CCB15244}"/>
              </a:ext>
            </a:extLst>
          </p:cNvPr>
          <p:cNvSpPr>
            <a:spLocks noGrp="1"/>
          </p:cNvSpPr>
          <p:nvPr>
            <p:ph idx="1"/>
          </p:nvPr>
        </p:nvSpPr>
        <p:spPr/>
        <p:txBody>
          <a:bodyPr/>
          <a:lstStyle/>
          <a:p>
            <a:r>
              <a:rPr lang="fr-FR" dirty="0"/>
              <a:t>Example of the GNSS MEO mission*:</a:t>
            </a:r>
          </a:p>
        </p:txBody>
      </p:sp>
      <p:sp>
        <p:nvSpPr>
          <p:cNvPr id="3" name="Espace réservé du texte 2">
            <a:extLst>
              <a:ext uri="{FF2B5EF4-FFF2-40B4-BE49-F238E27FC236}">
                <a16:creationId xmlns:a16="http://schemas.microsoft.com/office/drawing/2014/main" id="{12DEEFAF-7C0B-E63B-EF8F-EEF1AC3832E6}"/>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B10D38CC-84C4-4B75-7753-A5D80BED8BDF}"/>
              </a:ext>
            </a:extLst>
          </p:cNvPr>
          <p:cNvSpPr>
            <a:spLocks noGrp="1"/>
          </p:cNvSpPr>
          <p:nvPr>
            <p:ph type="body" sz="quarter" idx="12"/>
          </p:nvPr>
        </p:nvSpPr>
        <p:spPr/>
        <p:txBody>
          <a:bodyPr/>
          <a:lstStyle/>
          <a:p>
            <a:r>
              <a:rPr lang="fr-FR" dirty="0"/>
              <a:t>Dose rate mapping</a:t>
            </a:r>
          </a:p>
        </p:txBody>
      </p:sp>
      <p:pic>
        <p:nvPicPr>
          <p:cNvPr id="6" name="Image 5">
            <a:extLst>
              <a:ext uri="{FF2B5EF4-FFF2-40B4-BE49-F238E27FC236}">
                <a16:creationId xmlns:a16="http://schemas.microsoft.com/office/drawing/2014/main" id="{14848277-B8D5-EFDD-0862-0B1A00AA7B0A}"/>
              </a:ext>
            </a:extLst>
          </p:cNvPr>
          <p:cNvPicPr>
            <a:picLocks noChangeAspect="1"/>
          </p:cNvPicPr>
          <p:nvPr/>
        </p:nvPicPr>
        <p:blipFill>
          <a:blip r:embed="rId2"/>
          <a:stretch>
            <a:fillRect/>
          </a:stretch>
        </p:blipFill>
        <p:spPr>
          <a:xfrm>
            <a:off x="1638300" y="2287082"/>
            <a:ext cx="8915400" cy="3019425"/>
          </a:xfrm>
          <a:prstGeom prst="rect">
            <a:avLst/>
          </a:prstGeom>
        </p:spPr>
      </p:pic>
      <p:sp>
        <p:nvSpPr>
          <p:cNvPr id="5" name="ZoneTexte 4">
            <a:extLst>
              <a:ext uri="{FF2B5EF4-FFF2-40B4-BE49-F238E27FC236}">
                <a16:creationId xmlns:a16="http://schemas.microsoft.com/office/drawing/2014/main" id="{B8E7F137-15DF-F4D0-27D0-FE841CB5E2A8}"/>
              </a:ext>
            </a:extLst>
          </p:cNvPr>
          <p:cNvSpPr txBox="1"/>
          <p:nvPr/>
        </p:nvSpPr>
        <p:spPr>
          <a:xfrm>
            <a:off x="1772529" y="5306507"/>
            <a:ext cx="8781171" cy="369332"/>
          </a:xfrm>
          <a:prstGeom prst="rect">
            <a:avLst/>
          </a:prstGeom>
          <a:noFill/>
        </p:spPr>
        <p:txBody>
          <a:bodyPr wrap="square" rtlCol="0">
            <a:spAutoFit/>
          </a:bodyPr>
          <a:lstStyle/>
          <a:p>
            <a:pPr algn="ctr"/>
            <a:r>
              <a:rPr lang="en-US" b="1" dirty="0"/>
              <a:t>Dose rate mapping for GNSS MEO orbit. 3D view (left) ; Planisphere view (right)</a:t>
            </a:r>
            <a:endParaRPr lang="fr-FR" b="1" dirty="0"/>
          </a:p>
        </p:txBody>
      </p:sp>
      <p:sp>
        <p:nvSpPr>
          <p:cNvPr id="8" name="ZoneTexte 7">
            <a:extLst>
              <a:ext uri="{FF2B5EF4-FFF2-40B4-BE49-F238E27FC236}">
                <a16:creationId xmlns:a16="http://schemas.microsoft.com/office/drawing/2014/main" id="{BCF38BF6-3245-26E2-919B-BA1A460DC4F1}"/>
              </a:ext>
            </a:extLst>
          </p:cNvPr>
          <p:cNvSpPr txBox="1"/>
          <p:nvPr/>
        </p:nvSpPr>
        <p:spPr>
          <a:xfrm>
            <a:off x="5576230" y="5934788"/>
            <a:ext cx="4977470" cy="246221"/>
          </a:xfrm>
          <a:prstGeom prst="rect">
            <a:avLst/>
          </a:prstGeom>
          <a:noFill/>
        </p:spPr>
        <p:txBody>
          <a:bodyPr wrap="square" rtlCol="0">
            <a:spAutoFit/>
          </a:bodyPr>
          <a:lstStyle/>
          <a:p>
            <a:pPr algn="r"/>
            <a:r>
              <a:rPr lang="fr-FR" sz="1000" dirty="0"/>
              <a:t>(*</a:t>
            </a:r>
            <a:r>
              <a:rPr lang="en-US" sz="1000" dirty="0"/>
              <a:t>3mm aluminum shielding  was considered)</a:t>
            </a:r>
            <a:endParaRPr lang="fr-FR" sz="1000" dirty="0"/>
          </a:p>
        </p:txBody>
      </p:sp>
    </p:spTree>
    <p:extLst>
      <p:ext uri="{BB962C8B-B14F-4D97-AF65-F5344CB8AC3E}">
        <p14:creationId xmlns:p14="http://schemas.microsoft.com/office/powerpoint/2010/main" val="46421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35F7423-A6D5-C5C1-1819-D10314525812}"/>
              </a:ext>
            </a:extLst>
          </p:cNvPr>
          <p:cNvSpPr>
            <a:spLocks noGrp="1"/>
          </p:cNvSpPr>
          <p:nvPr>
            <p:ph idx="1"/>
          </p:nvPr>
        </p:nvSpPr>
        <p:spPr/>
        <p:txBody>
          <a:bodyPr/>
          <a:lstStyle/>
          <a:p>
            <a:r>
              <a:rPr lang="fr-FR" dirty="0"/>
              <a:t>Example of the GNSS MEO mission*:</a:t>
            </a:r>
          </a:p>
          <a:p>
            <a:endParaRPr lang="fr-FR" dirty="0"/>
          </a:p>
        </p:txBody>
      </p:sp>
      <p:sp>
        <p:nvSpPr>
          <p:cNvPr id="3" name="Espace réservé du texte 2">
            <a:extLst>
              <a:ext uri="{FF2B5EF4-FFF2-40B4-BE49-F238E27FC236}">
                <a16:creationId xmlns:a16="http://schemas.microsoft.com/office/drawing/2014/main" id="{5F02CFF5-DB31-53DA-F622-431EEC9AA869}"/>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D9D04C9D-8C7C-598E-8750-550CDCD52D3F}"/>
              </a:ext>
            </a:extLst>
          </p:cNvPr>
          <p:cNvSpPr>
            <a:spLocks noGrp="1"/>
          </p:cNvSpPr>
          <p:nvPr>
            <p:ph type="body" sz="quarter" idx="12"/>
          </p:nvPr>
        </p:nvSpPr>
        <p:spPr/>
        <p:txBody>
          <a:bodyPr/>
          <a:lstStyle/>
          <a:p>
            <a:r>
              <a:rPr lang="fr-FR" dirty="0"/>
              <a:t>Dose rate </a:t>
            </a:r>
            <a:r>
              <a:rPr lang="fr-FR" dirty="0" err="1"/>
              <a:t>statistics</a:t>
            </a:r>
            <a:r>
              <a:rPr lang="fr-FR" dirty="0"/>
              <a:t> over the mission life</a:t>
            </a:r>
          </a:p>
        </p:txBody>
      </p:sp>
      <p:pic>
        <p:nvPicPr>
          <p:cNvPr id="6" name="Image 5">
            <a:extLst>
              <a:ext uri="{FF2B5EF4-FFF2-40B4-BE49-F238E27FC236}">
                <a16:creationId xmlns:a16="http://schemas.microsoft.com/office/drawing/2014/main" id="{8E4064BF-E643-D842-C1B9-30396CF9BE9C}"/>
              </a:ext>
            </a:extLst>
          </p:cNvPr>
          <p:cNvPicPr>
            <a:picLocks noChangeAspect="1"/>
          </p:cNvPicPr>
          <p:nvPr/>
        </p:nvPicPr>
        <p:blipFill rotWithShape="1">
          <a:blip r:embed="rId2"/>
          <a:srcRect r="50000"/>
          <a:stretch/>
        </p:blipFill>
        <p:spPr>
          <a:xfrm>
            <a:off x="2050476" y="1897779"/>
            <a:ext cx="8091048" cy="4364402"/>
          </a:xfrm>
          <a:prstGeom prst="rect">
            <a:avLst/>
          </a:prstGeom>
        </p:spPr>
      </p:pic>
      <p:sp>
        <p:nvSpPr>
          <p:cNvPr id="5" name="ZoneTexte 4">
            <a:extLst>
              <a:ext uri="{FF2B5EF4-FFF2-40B4-BE49-F238E27FC236}">
                <a16:creationId xmlns:a16="http://schemas.microsoft.com/office/drawing/2014/main" id="{096DA65E-65B3-98DF-D98A-20BC58E11DB3}"/>
              </a:ext>
            </a:extLst>
          </p:cNvPr>
          <p:cNvSpPr txBox="1"/>
          <p:nvPr/>
        </p:nvSpPr>
        <p:spPr>
          <a:xfrm>
            <a:off x="3516923" y="6050657"/>
            <a:ext cx="5863735" cy="369332"/>
          </a:xfrm>
          <a:prstGeom prst="rect">
            <a:avLst/>
          </a:prstGeom>
          <a:noFill/>
        </p:spPr>
        <p:txBody>
          <a:bodyPr wrap="square" rtlCol="0">
            <a:spAutoFit/>
          </a:bodyPr>
          <a:lstStyle/>
          <a:p>
            <a:pPr algn="ctr"/>
            <a:r>
              <a:rPr lang="en-US" b="1" dirty="0"/>
              <a:t>Histogram of the dose rate data for GNSS MEO mission.</a:t>
            </a:r>
            <a:endParaRPr lang="fr-FR" b="1" dirty="0"/>
          </a:p>
        </p:txBody>
      </p:sp>
      <p:sp>
        <p:nvSpPr>
          <p:cNvPr id="7" name="ZoneTexte 6">
            <a:extLst>
              <a:ext uri="{FF2B5EF4-FFF2-40B4-BE49-F238E27FC236}">
                <a16:creationId xmlns:a16="http://schemas.microsoft.com/office/drawing/2014/main" id="{7FF97D25-9DF8-5976-06AB-825798E7DD13}"/>
              </a:ext>
            </a:extLst>
          </p:cNvPr>
          <p:cNvSpPr txBox="1"/>
          <p:nvPr/>
        </p:nvSpPr>
        <p:spPr>
          <a:xfrm>
            <a:off x="5164054" y="6431985"/>
            <a:ext cx="4977470" cy="246221"/>
          </a:xfrm>
          <a:prstGeom prst="rect">
            <a:avLst/>
          </a:prstGeom>
          <a:noFill/>
        </p:spPr>
        <p:txBody>
          <a:bodyPr wrap="square" rtlCol="0">
            <a:spAutoFit/>
          </a:bodyPr>
          <a:lstStyle/>
          <a:p>
            <a:pPr algn="r"/>
            <a:r>
              <a:rPr lang="fr-FR" sz="1000" dirty="0"/>
              <a:t>(*</a:t>
            </a:r>
            <a:r>
              <a:rPr lang="en-US" sz="1000" dirty="0"/>
              <a:t>3mm aluminum shielding  was considered)</a:t>
            </a:r>
            <a:endParaRPr lang="fr-FR" sz="1000" dirty="0"/>
          </a:p>
        </p:txBody>
      </p:sp>
    </p:spTree>
    <p:extLst>
      <p:ext uri="{BB962C8B-B14F-4D97-AF65-F5344CB8AC3E}">
        <p14:creationId xmlns:p14="http://schemas.microsoft.com/office/powerpoint/2010/main" val="244038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B451A69-BE17-BB68-8B86-57240F5A129A}"/>
              </a:ext>
            </a:extLst>
          </p:cNvPr>
          <p:cNvSpPr>
            <a:spLocks noGrp="1"/>
          </p:cNvSpPr>
          <p:nvPr>
            <p:ph idx="1"/>
          </p:nvPr>
        </p:nvSpPr>
        <p:spPr/>
        <p:txBody>
          <a:bodyPr/>
          <a:lstStyle/>
          <a:p>
            <a:r>
              <a:rPr lang="fr-FR" dirty="0"/>
              <a:t>Total </a:t>
            </a:r>
            <a:r>
              <a:rPr lang="fr-FR" dirty="0" err="1"/>
              <a:t>Ionization</a:t>
            </a:r>
            <a:r>
              <a:rPr lang="fr-FR" dirty="0"/>
              <a:t> Dose </a:t>
            </a:r>
            <a:r>
              <a:rPr lang="fr-FR" dirty="0" err="1"/>
              <a:t>was</a:t>
            </a:r>
            <a:r>
              <a:rPr lang="fr-FR" dirty="0"/>
              <a:t> </a:t>
            </a:r>
            <a:r>
              <a:rPr lang="fr-FR" dirty="0" err="1"/>
              <a:t>calculated</a:t>
            </a:r>
            <a:r>
              <a:rPr lang="fr-FR" dirty="0"/>
              <a:t>, </a:t>
            </a:r>
            <a:r>
              <a:rPr lang="fr-FR" dirty="0" err="1"/>
              <a:t>below</a:t>
            </a:r>
            <a:r>
              <a:rPr lang="fr-FR" dirty="0"/>
              <a:t> </a:t>
            </a:r>
            <a:r>
              <a:rPr lang="fr-FR" dirty="0" err="1"/>
              <a:t>represented</a:t>
            </a:r>
            <a:r>
              <a:rPr lang="fr-FR" dirty="0"/>
              <a:t> as a </a:t>
            </a:r>
            <a:r>
              <a:rPr lang="fr-FR" dirty="0" err="1"/>
              <a:t>function</a:t>
            </a:r>
            <a:r>
              <a:rPr lang="fr-FR" dirty="0"/>
              <a:t> of </a:t>
            </a:r>
            <a:r>
              <a:rPr lang="fr-FR" dirty="0" err="1"/>
              <a:t>shielding</a:t>
            </a:r>
            <a:r>
              <a:rPr lang="fr-FR" dirty="0"/>
              <a:t>:</a:t>
            </a:r>
          </a:p>
        </p:txBody>
      </p:sp>
      <p:sp>
        <p:nvSpPr>
          <p:cNvPr id="3" name="Espace réservé du texte 2">
            <a:extLst>
              <a:ext uri="{FF2B5EF4-FFF2-40B4-BE49-F238E27FC236}">
                <a16:creationId xmlns:a16="http://schemas.microsoft.com/office/drawing/2014/main" id="{6D750E0B-5759-3A90-E387-C438F33E415E}"/>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4B3AD651-8B3B-75AF-C57D-DC3B7A8738AD}"/>
              </a:ext>
            </a:extLst>
          </p:cNvPr>
          <p:cNvSpPr>
            <a:spLocks noGrp="1"/>
          </p:cNvSpPr>
          <p:nvPr>
            <p:ph type="body" sz="quarter" idx="12"/>
          </p:nvPr>
        </p:nvSpPr>
        <p:spPr/>
        <p:txBody>
          <a:bodyPr/>
          <a:lstStyle/>
          <a:p>
            <a:r>
              <a:rPr lang="fr-FR" dirty="0"/>
              <a:t>Total </a:t>
            </a:r>
            <a:r>
              <a:rPr lang="fr-FR" dirty="0" err="1"/>
              <a:t>Ionization</a:t>
            </a:r>
            <a:r>
              <a:rPr lang="fr-FR" dirty="0"/>
              <a:t> Dose</a:t>
            </a:r>
          </a:p>
        </p:txBody>
      </p:sp>
      <p:pic>
        <p:nvPicPr>
          <p:cNvPr id="5" name="Image 4">
            <a:extLst>
              <a:ext uri="{FF2B5EF4-FFF2-40B4-BE49-F238E27FC236}">
                <a16:creationId xmlns:a16="http://schemas.microsoft.com/office/drawing/2014/main" id="{039C671C-3B5A-513A-4702-82ADA000FCC1}"/>
              </a:ext>
            </a:extLst>
          </p:cNvPr>
          <p:cNvPicPr>
            <a:picLocks noChangeAspect="1"/>
          </p:cNvPicPr>
          <p:nvPr/>
        </p:nvPicPr>
        <p:blipFill>
          <a:blip r:embed="rId2"/>
          <a:stretch>
            <a:fillRect/>
          </a:stretch>
        </p:blipFill>
        <p:spPr>
          <a:xfrm>
            <a:off x="3182406" y="2194560"/>
            <a:ext cx="6164810" cy="3678674"/>
          </a:xfrm>
          <a:prstGeom prst="rect">
            <a:avLst/>
          </a:prstGeom>
        </p:spPr>
      </p:pic>
      <p:sp>
        <p:nvSpPr>
          <p:cNvPr id="6" name="ZoneTexte 5">
            <a:extLst>
              <a:ext uri="{FF2B5EF4-FFF2-40B4-BE49-F238E27FC236}">
                <a16:creationId xmlns:a16="http://schemas.microsoft.com/office/drawing/2014/main" id="{4D8E8613-C994-57F8-2429-98B1D2FC7353}"/>
              </a:ext>
            </a:extLst>
          </p:cNvPr>
          <p:cNvSpPr txBox="1"/>
          <p:nvPr/>
        </p:nvSpPr>
        <p:spPr>
          <a:xfrm>
            <a:off x="2276621" y="5873234"/>
            <a:ext cx="7976381" cy="369332"/>
          </a:xfrm>
          <a:prstGeom prst="rect">
            <a:avLst/>
          </a:prstGeom>
          <a:noFill/>
        </p:spPr>
        <p:txBody>
          <a:bodyPr wrap="square" rtlCol="0">
            <a:spAutoFit/>
          </a:bodyPr>
          <a:lstStyle/>
          <a:p>
            <a:pPr algn="ctr"/>
            <a:r>
              <a:rPr lang="en-US" sz="1800" b="1" i="0" u="none" strike="noStrike" baseline="0" dirty="0">
                <a:solidFill>
                  <a:srgbClr val="000000"/>
                </a:solidFill>
              </a:rPr>
              <a:t>Total dose depth curve for the Navigation GNSS MEO (Galileo, </a:t>
            </a:r>
            <a:r>
              <a:rPr lang="en-US" sz="1800" b="1" i="0" u="none" strike="noStrike" baseline="0" dirty="0" err="1">
                <a:solidFill>
                  <a:srgbClr val="000000"/>
                </a:solidFill>
              </a:rPr>
              <a:t>Beidou</a:t>
            </a:r>
            <a:r>
              <a:rPr lang="en-US" sz="1800" b="1" i="0" u="none" strike="noStrike" baseline="0" dirty="0">
                <a:solidFill>
                  <a:srgbClr val="000000"/>
                </a:solidFill>
              </a:rPr>
              <a:t>) orbit </a:t>
            </a:r>
            <a:endParaRPr lang="fr-FR" b="1" dirty="0"/>
          </a:p>
        </p:txBody>
      </p:sp>
    </p:spTree>
    <p:extLst>
      <p:ext uri="{BB962C8B-B14F-4D97-AF65-F5344CB8AC3E}">
        <p14:creationId xmlns:p14="http://schemas.microsoft.com/office/powerpoint/2010/main" val="343999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F8F360A-ED99-D245-737A-D7F431E51543}"/>
              </a:ext>
            </a:extLst>
          </p:cNvPr>
          <p:cNvSpPr>
            <a:spLocks noGrp="1"/>
          </p:cNvSpPr>
          <p:nvPr>
            <p:ph idx="1"/>
          </p:nvPr>
        </p:nvSpPr>
        <p:spPr/>
        <p:txBody>
          <a:bodyPr/>
          <a:lstStyle/>
          <a:p>
            <a:r>
              <a:rPr lang="fr-FR" dirty="0"/>
              <a:t>Total Non </a:t>
            </a:r>
            <a:r>
              <a:rPr lang="fr-FR" dirty="0" err="1"/>
              <a:t>Ionization</a:t>
            </a:r>
            <a:r>
              <a:rPr lang="fr-FR" dirty="0"/>
              <a:t> Dose </a:t>
            </a:r>
            <a:r>
              <a:rPr lang="fr-FR" dirty="0" err="1"/>
              <a:t>could</a:t>
            </a:r>
            <a:r>
              <a:rPr lang="fr-FR" dirty="0"/>
              <a:t> </a:t>
            </a:r>
            <a:r>
              <a:rPr lang="fr-FR" dirty="0" err="1"/>
              <a:t>also</a:t>
            </a:r>
            <a:r>
              <a:rPr lang="fr-FR" dirty="0"/>
              <a:t> </a:t>
            </a:r>
            <a:r>
              <a:rPr lang="fr-FR" dirty="0" err="1"/>
              <a:t>be</a:t>
            </a:r>
            <a:r>
              <a:rPr lang="fr-FR" dirty="0"/>
              <a:t> </a:t>
            </a:r>
            <a:r>
              <a:rPr lang="fr-FR" dirty="0" err="1"/>
              <a:t>calculated</a:t>
            </a:r>
            <a:r>
              <a:rPr lang="fr-FR" dirty="0"/>
              <a:t> </a:t>
            </a:r>
            <a:r>
              <a:rPr lang="fr-FR" dirty="0" err="1"/>
              <a:t>represented</a:t>
            </a:r>
            <a:r>
              <a:rPr lang="fr-FR" dirty="0"/>
              <a:t> </a:t>
            </a:r>
            <a:r>
              <a:rPr lang="fr-FR" dirty="0" err="1"/>
              <a:t>below</a:t>
            </a:r>
            <a:r>
              <a:rPr lang="fr-FR" dirty="0"/>
              <a:t> as </a:t>
            </a:r>
            <a:r>
              <a:rPr lang="fr-FR" dirty="0" err="1"/>
              <a:t>function</a:t>
            </a:r>
            <a:r>
              <a:rPr lang="fr-FR" dirty="0"/>
              <a:t> of </a:t>
            </a:r>
            <a:r>
              <a:rPr lang="fr-FR" dirty="0" err="1"/>
              <a:t>shielding</a:t>
            </a:r>
            <a:endParaRPr lang="fr-FR" dirty="0"/>
          </a:p>
        </p:txBody>
      </p:sp>
      <p:sp>
        <p:nvSpPr>
          <p:cNvPr id="3" name="Espace réservé du texte 2">
            <a:extLst>
              <a:ext uri="{FF2B5EF4-FFF2-40B4-BE49-F238E27FC236}">
                <a16:creationId xmlns:a16="http://schemas.microsoft.com/office/drawing/2014/main" id="{09D6EF33-BE4F-CE6D-2BB9-25D5F256AA6A}"/>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0C1B3A9B-44AD-923C-1422-99838AF13F3F}"/>
              </a:ext>
            </a:extLst>
          </p:cNvPr>
          <p:cNvSpPr>
            <a:spLocks noGrp="1"/>
          </p:cNvSpPr>
          <p:nvPr>
            <p:ph type="body" sz="quarter" idx="12"/>
          </p:nvPr>
        </p:nvSpPr>
        <p:spPr/>
        <p:txBody>
          <a:bodyPr/>
          <a:lstStyle/>
          <a:p>
            <a:r>
              <a:rPr lang="fr-FR" dirty="0"/>
              <a:t>Total Non </a:t>
            </a:r>
            <a:r>
              <a:rPr lang="fr-FR" dirty="0" err="1"/>
              <a:t>Ionization</a:t>
            </a:r>
            <a:r>
              <a:rPr lang="fr-FR" dirty="0"/>
              <a:t> Dose</a:t>
            </a:r>
          </a:p>
        </p:txBody>
      </p:sp>
      <p:pic>
        <p:nvPicPr>
          <p:cNvPr id="7" name="Image 6">
            <a:extLst>
              <a:ext uri="{FF2B5EF4-FFF2-40B4-BE49-F238E27FC236}">
                <a16:creationId xmlns:a16="http://schemas.microsoft.com/office/drawing/2014/main" id="{0F3AC952-4D1D-A807-DED0-801A7725738A}"/>
              </a:ext>
            </a:extLst>
          </p:cNvPr>
          <p:cNvPicPr>
            <a:picLocks noChangeAspect="1"/>
          </p:cNvPicPr>
          <p:nvPr/>
        </p:nvPicPr>
        <p:blipFill>
          <a:blip r:embed="rId2"/>
          <a:stretch>
            <a:fillRect/>
          </a:stretch>
        </p:blipFill>
        <p:spPr>
          <a:xfrm>
            <a:off x="3459186" y="2170509"/>
            <a:ext cx="5273627" cy="3788970"/>
          </a:xfrm>
          <a:prstGeom prst="rect">
            <a:avLst/>
          </a:prstGeom>
        </p:spPr>
      </p:pic>
      <p:sp>
        <p:nvSpPr>
          <p:cNvPr id="5" name="ZoneTexte 4">
            <a:extLst>
              <a:ext uri="{FF2B5EF4-FFF2-40B4-BE49-F238E27FC236}">
                <a16:creationId xmlns:a16="http://schemas.microsoft.com/office/drawing/2014/main" id="{758F2860-F727-A10E-97C8-A0ED4B0EF3D8}"/>
              </a:ext>
            </a:extLst>
          </p:cNvPr>
          <p:cNvSpPr txBox="1"/>
          <p:nvPr/>
        </p:nvSpPr>
        <p:spPr>
          <a:xfrm>
            <a:off x="2529838" y="5947967"/>
            <a:ext cx="7132321" cy="646331"/>
          </a:xfrm>
          <a:prstGeom prst="rect">
            <a:avLst/>
          </a:prstGeom>
          <a:noFill/>
        </p:spPr>
        <p:txBody>
          <a:bodyPr wrap="square" rtlCol="0">
            <a:spAutoFit/>
          </a:bodyPr>
          <a:lstStyle/>
          <a:p>
            <a:pPr algn="ctr"/>
            <a:r>
              <a:rPr lang="en-US" b="1" dirty="0"/>
              <a:t>Displacement Damage Equivalent Fluence in 1 MeV Neutrons as a function of Al shielding for the different missions studied</a:t>
            </a:r>
            <a:endParaRPr lang="fr-FR" b="1" dirty="0"/>
          </a:p>
        </p:txBody>
      </p:sp>
    </p:spTree>
    <p:extLst>
      <p:ext uri="{BB962C8B-B14F-4D97-AF65-F5344CB8AC3E}">
        <p14:creationId xmlns:p14="http://schemas.microsoft.com/office/powerpoint/2010/main" val="32897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7E4356F-4B00-19F2-D7BF-5AEADFA0C842}"/>
              </a:ext>
            </a:extLst>
          </p:cNvPr>
          <p:cNvSpPr>
            <a:spLocks noGrp="1"/>
          </p:cNvSpPr>
          <p:nvPr>
            <p:ph idx="1"/>
          </p:nvPr>
        </p:nvSpPr>
        <p:spPr/>
        <p:txBody>
          <a:bodyPr/>
          <a:lstStyle/>
          <a:p>
            <a:r>
              <a:rPr lang="fr-FR" dirty="0"/>
              <a:t>Deep </a:t>
            </a:r>
            <a:r>
              <a:rPr lang="fr-FR" dirty="0" err="1"/>
              <a:t>litterature</a:t>
            </a:r>
            <a:r>
              <a:rPr lang="fr-FR" dirty="0"/>
              <a:t> </a:t>
            </a:r>
            <a:r>
              <a:rPr lang="fr-FR" dirty="0" err="1"/>
              <a:t>review</a:t>
            </a:r>
            <a:r>
              <a:rPr lang="fr-FR" dirty="0"/>
              <a:t> </a:t>
            </a:r>
            <a:r>
              <a:rPr lang="fr-FR" dirty="0" err="1"/>
              <a:t>was</a:t>
            </a:r>
            <a:r>
              <a:rPr lang="fr-FR" dirty="0"/>
              <a:t> </a:t>
            </a:r>
            <a:r>
              <a:rPr lang="fr-FR" dirty="0" err="1"/>
              <a:t>performed</a:t>
            </a:r>
            <a:r>
              <a:rPr lang="fr-FR" dirty="0"/>
              <a:t> on the </a:t>
            </a:r>
            <a:r>
              <a:rPr lang="fr-FR" dirty="0" err="1"/>
              <a:t>subject</a:t>
            </a:r>
            <a:r>
              <a:rPr lang="fr-FR" dirty="0"/>
              <a:t> of radiations and quartz (240+ articles) </a:t>
            </a:r>
          </a:p>
        </p:txBody>
      </p:sp>
      <p:sp>
        <p:nvSpPr>
          <p:cNvPr id="3" name="Espace réservé du texte 2">
            <a:extLst>
              <a:ext uri="{FF2B5EF4-FFF2-40B4-BE49-F238E27FC236}">
                <a16:creationId xmlns:a16="http://schemas.microsoft.com/office/drawing/2014/main" id="{A2E7C4EB-FFB5-739A-34D1-4B225191346E}"/>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A873109A-670F-3005-9C89-A5E93E2A8FA0}"/>
              </a:ext>
            </a:extLst>
          </p:cNvPr>
          <p:cNvSpPr>
            <a:spLocks noGrp="1"/>
          </p:cNvSpPr>
          <p:nvPr>
            <p:ph type="body" sz="quarter" idx="12"/>
          </p:nvPr>
        </p:nvSpPr>
        <p:spPr/>
        <p:txBody>
          <a:bodyPr/>
          <a:lstStyle/>
          <a:p>
            <a:r>
              <a:rPr lang="fr-FR" dirty="0" err="1"/>
              <a:t>Litterature</a:t>
            </a:r>
            <a:r>
              <a:rPr lang="fr-FR" dirty="0"/>
              <a:t> </a:t>
            </a:r>
            <a:r>
              <a:rPr lang="fr-FR" dirty="0" err="1"/>
              <a:t>review</a:t>
            </a:r>
            <a:endParaRPr lang="fr-FR" dirty="0"/>
          </a:p>
        </p:txBody>
      </p:sp>
      <p:grpSp>
        <p:nvGrpSpPr>
          <p:cNvPr id="70" name="Groupe 69">
            <a:extLst>
              <a:ext uri="{FF2B5EF4-FFF2-40B4-BE49-F238E27FC236}">
                <a16:creationId xmlns:a16="http://schemas.microsoft.com/office/drawing/2014/main" id="{B08373A3-F37E-6318-E7B6-20F719C1465C}"/>
              </a:ext>
            </a:extLst>
          </p:cNvPr>
          <p:cNvGrpSpPr/>
          <p:nvPr/>
        </p:nvGrpSpPr>
        <p:grpSpPr>
          <a:xfrm>
            <a:off x="2219589" y="2522409"/>
            <a:ext cx="7262593" cy="3780945"/>
            <a:chOff x="2270389" y="2408811"/>
            <a:chExt cx="7262593" cy="3780945"/>
          </a:xfrm>
        </p:grpSpPr>
        <p:cxnSp>
          <p:nvCxnSpPr>
            <p:cNvPr id="54" name="Connecteur droit avec flèche 53">
              <a:extLst>
                <a:ext uri="{FF2B5EF4-FFF2-40B4-BE49-F238E27FC236}">
                  <a16:creationId xmlns:a16="http://schemas.microsoft.com/office/drawing/2014/main" id="{62D406CD-73EA-C1D3-2A56-78C54A3620DB}"/>
                </a:ext>
              </a:extLst>
            </p:cNvPr>
            <p:cNvCxnSpPr>
              <a:cxnSpLocks/>
            </p:cNvCxnSpPr>
            <p:nvPr/>
          </p:nvCxnSpPr>
          <p:spPr>
            <a:xfrm>
              <a:off x="7663542" y="4992932"/>
              <a:ext cx="1776040" cy="1226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694EF67F-96FE-1000-8D55-C587FA7F5CC4}"/>
                </a:ext>
              </a:extLst>
            </p:cNvPr>
            <p:cNvPicPr>
              <a:picLocks noChangeAspect="1"/>
            </p:cNvPicPr>
            <p:nvPr/>
          </p:nvPicPr>
          <p:blipFill>
            <a:blip r:embed="rId2"/>
            <a:stretch>
              <a:fillRect/>
            </a:stretch>
          </p:blipFill>
          <p:spPr>
            <a:xfrm>
              <a:off x="2741657" y="3423557"/>
              <a:ext cx="6791325" cy="1028700"/>
            </a:xfrm>
            <a:prstGeom prst="rect">
              <a:avLst/>
            </a:prstGeom>
          </p:spPr>
        </p:pic>
        <p:cxnSp>
          <p:nvCxnSpPr>
            <p:cNvPr id="21" name="Connecteur droit avec flèche 20">
              <a:extLst>
                <a:ext uri="{FF2B5EF4-FFF2-40B4-BE49-F238E27FC236}">
                  <a16:creationId xmlns:a16="http://schemas.microsoft.com/office/drawing/2014/main" id="{ED4F8171-F601-4978-FF30-FE0D84844141}"/>
                </a:ext>
              </a:extLst>
            </p:cNvPr>
            <p:cNvCxnSpPr>
              <a:cxnSpLocks/>
              <a:stCxn id="22" idx="0"/>
            </p:cNvCxnSpPr>
            <p:nvPr/>
          </p:nvCxnSpPr>
          <p:spPr>
            <a:xfrm flipV="1">
              <a:off x="4876576" y="4184971"/>
              <a:ext cx="0" cy="398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A6B2A07E-EB69-5F37-6DC6-6975EF07E7F9}"/>
                </a:ext>
              </a:extLst>
            </p:cNvPr>
            <p:cNvSpPr txBox="1"/>
            <p:nvPr/>
          </p:nvSpPr>
          <p:spPr>
            <a:xfrm>
              <a:off x="4405308" y="4583688"/>
              <a:ext cx="942535" cy="861774"/>
            </a:xfrm>
            <a:prstGeom prst="rect">
              <a:avLst/>
            </a:prstGeom>
            <a:noFill/>
          </p:spPr>
          <p:txBody>
            <a:bodyPr wrap="square" rtlCol="0">
              <a:spAutoFit/>
            </a:bodyPr>
            <a:lstStyle/>
            <a:p>
              <a:pPr algn="ctr"/>
              <a:r>
                <a:rPr lang="fr-FR" sz="1000" dirty="0"/>
                <a:t>1921: Invention of quartz </a:t>
              </a:r>
              <a:r>
                <a:rPr lang="fr-FR" sz="1000" dirty="0" err="1"/>
                <a:t>oscillator</a:t>
              </a:r>
              <a:r>
                <a:rPr lang="fr-FR" sz="1000" dirty="0"/>
                <a:t> (</a:t>
              </a:r>
              <a:r>
                <a:rPr lang="fr-FR" sz="1000" dirty="0" err="1"/>
                <a:t>Cady</a:t>
              </a:r>
              <a:r>
                <a:rPr lang="fr-FR" sz="1000" dirty="0"/>
                <a:t>)</a:t>
              </a:r>
            </a:p>
          </p:txBody>
        </p:sp>
        <p:cxnSp>
          <p:nvCxnSpPr>
            <p:cNvPr id="24" name="Connecteur droit avec flèche 23">
              <a:extLst>
                <a:ext uri="{FF2B5EF4-FFF2-40B4-BE49-F238E27FC236}">
                  <a16:creationId xmlns:a16="http://schemas.microsoft.com/office/drawing/2014/main" id="{300347C9-C481-D787-CE40-7DDF92513AAE}"/>
                </a:ext>
              </a:extLst>
            </p:cNvPr>
            <p:cNvCxnSpPr>
              <a:cxnSpLocks/>
              <a:stCxn id="25" idx="0"/>
            </p:cNvCxnSpPr>
            <p:nvPr/>
          </p:nvCxnSpPr>
          <p:spPr>
            <a:xfrm flipV="1">
              <a:off x="2741657" y="4184971"/>
              <a:ext cx="0" cy="398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A89B8433-FCAB-3D5A-7CBA-3F834F0CE53E}"/>
                </a:ext>
              </a:extLst>
            </p:cNvPr>
            <p:cNvSpPr txBox="1"/>
            <p:nvPr/>
          </p:nvSpPr>
          <p:spPr>
            <a:xfrm>
              <a:off x="2270389" y="4583688"/>
              <a:ext cx="942535" cy="707886"/>
            </a:xfrm>
            <a:prstGeom prst="rect">
              <a:avLst/>
            </a:prstGeom>
            <a:noFill/>
          </p:spPr>
          <p:txBody>
            <a:bodyPr wrap="square" rtlCol="0">
              <a:spAutoFit/>
            </a:bodyPr>
            <a:lstStyle/>
            <a:p>
              <a:pPr algn="ctr"/>
              <a:r>
                <a:rPr lang="fr-FR" sz="1000" dirty="0"/>
                <a:t>1845: hydrothermal </a:t>
              </a:r>
              <a:r>
                <a:rPr lang="fr-FR" sz="1000" dirty="0" err="1"/>
                <a:t>growth</a:t>
              </a:r>
              <a:r>
                <a:rPr lang="fr-FR" sz="1000" dirty="0"/>
                <a:t> of </a:t>
              </a:r>
              <a:r>
                <a:rPr lang="fr-FR" sz="1000" dirty="0" err="1"/>
                <a:t>crystal</a:t>
              </a:r>
              <a:endParaRPr lang="fr-FR" sz="1000" dirty="0"/>
            </a:p>
          </p:txBody>
        </p:sp>
        <p:sp>
          <p:nvSpPr>
            <p:cNvPr id="26" name="Rectangle 25">
              <a:extLst>
                <a:ext uri="{FF2B5EF4-FFF2-40B4-BE49-F238E27FC236}">
                  <a16:creationId xmlns:a16="http://schemas.microsoft.com/office/drawing/2014/main" id="{E8B74500-7F9C-FEBF-853D-424720EEC375}"/>
                </a:ext>
              </a:extLst>
            </p:cNvPr>
            <p:cNvSpPr/>
            <p:nvPr/>
          </p:nvSpPr>
          <p:spPr>
            <a:xfrm>
              <a:off x="5636231" y="3541374"/>
              <a:ext cx="309489" cy="6600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fr-FR" sz="1200" dirty="0"/>
                <a:t>WW II</a:t>
              </a:r>
            </a:p>
          </p:txBody>
        </p:sp>
        <p:sp>
          <p:nvSpPr>
            <p:cNvPr id="27" name="Rectangle 26">
              <a:extLst>
                <a:ext uri="{FF2B5EF4-FFF2-40B4-BE49-F238E27FC236}">
                  <a16:creationId xmlns:a16="http://schemas.microsoft.com/office/drawing/2014/main" id="{F3E31BC1-99FD-6C0F-E273-A77838A66581}"/>
                </a:ext>
              </a:extLst>
            </p:cNvPr>
            <p:cNvSpPr/>
            <p:nvPr/>
          </p:nvSpPr>
          <p:spPr>
            <a:xfrm>
              <a:off x="4567918" y="3541375"/>
              <a:ext cx="222250" cy="6600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fr-FR" sz="1200" dirty="0"/>
                <a:t>WW I</a:t>
              </a:r>
            </a:p>
          </p:txBody>
        </p:sp>
        <p:grpSp>
          <p:nvGrpSpPr>
            <p:cNvPr id="33" name="Groupe 32">
              <a:extLst>
                <a:ext uri="{FF2B5EF4-FFF2-40B4-BE49-F238E27FC236}">
                  <a16:creationId xmlns:a16="http://schemas.microsoft.com/office/drawing/2014/main" id="{48DAE307-2517-FDD4-157E-EE969E63DA7E}"/>
                </a:ext>
              </a:extLst>
            </p:cNvPr>
            <p:cNvGrpSpPr/>
            <p:nvPr/>
          </p:nvGrpSpPr>
          <p:grpSpPr>
            <a:xfrm>
              <a:off x="5945720" y="4201432"/>
              <a:ext cx="942535" cy="990030"/>
              <a:chOff x="6096000" y="4034612"/>
              <a:chExt cx="942535" cy="990030"/>
            </a:xfrm>
          </p:grpSpPr>
          <p:cxnSp>
            <p:nvCxnSpPr>
              <p:cNvPr id="31" name="Connecteur droit avec flèche 30">
                <a:extLst>
                  <a:ext uri="{FF2B5EF4-FFF2-40B4-BE49-F238E27FC236}">
                    <a16:creationId xmlns:a16="http://schemas.microsoft.com/office/drawing/2014/main" id="{0E06AFDD-9591-2A33-B14A-86ECAC492278}"/>
                  </a:ext>
                </a:extLst>
              </p:cNvPr>
              <p:cNvCxnSpPr>
                <a:cxnSpLocks/>
                <a:stCxn id="32" idx="0"/>
              </p:cNvCxnSpPr>
              <p:nvPr/>
            </p:nvCxnSpPr>
            <p:spPr>
              <a:xfrm flipV="1">
                <a:off x="6567268" y="4034612"/>
                <a:ext cx="0" cy="128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568E4B86-76FD-1B21-E0A1-4CF5B5E0F0D2}"/>
                  </a:ext>
                </a:extLst>
              </p:cNvPr>
              <p:cNvSpPr txBox="1"/>
              <p:nvPr/>
            </p:nvSpPr>
            <p:spPr>
              <a:xfrm>
                <a:off x="6096000" y="4162868"/>
                <a:ext cx="942535" cy="861774"/>
              </a:xfrm>
              <a:prstGeom prst="rect">
                <a:avLst/>
              </a:prstGeom>
              <a:noFill/>
            </p:spPr>
            <p:txBody>
              <a:bodyPr wrap="square" rtlCol="0">
                <a:spAutoFit/>
              </a:bodyPr>
              <a:lstStyle/>
              <a:p>
                <a:pPr algn="ctr"/>
                <a:r>
                  <a:rPr lang="fr-FR" sz="1000" dirty="0"/>
                  <a:t>1956: Commercial process quartz bar </a:t>
                </a:r>
                <a:r>
                  <a:rPr lang="fr-FR" sz="1000" dirty="0" err="1"/>
                  <a:t>growth</a:t>
                </a:r>
                <a:r>
                  <a:rPr lang="fr-FR" sz="1000" dirty="0"/>
                  <a:t> (Sawyer)</a:t>
                </a:r>
              </a:p>
            </p:txBody>
          </p:sp>
        </p:grpSp>
        <p:cxnSp>
          <p:nvCxnSpPr>
            <p:cNvPr id="34" name="Connecteur droit avec flèche 33">
              <a:extLst>
                <a:ext uri="{FF2B5EF4-FFF2-40B4-BE49-F238E27FC236}">
                  <a16:creationId xmlns:a16="http://schemas.microsoft.com/office/drawing/2014/main" id="{BD40EA1F-4E66-40E6-6B67-62FBF2239169}"/>
                </a:ext>
              </a:extLst>
            </p:cNvPr>
            <p:cNvCxnSpPr>
              <a:cxnSpLocks/>
            </p:cNvCxnSpPr>
            <p:nvPr/>
          </p:nvCxnSpPr>
          <p:spPr>
            <a:xfrm>
              <a:off x="7324131" y="3143424"/>
              <a:ext cx="0" cy="398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42BFC08A-E379-A9CD-A696-5E2D19A33F50}"/>
                </a:ext>
              </a:extLst>
            </p:cNvPr>
            <p:cNvSpPr txBox="1"/>
            <p:nvPr/>
          </p:nvSpPr>
          <p:spPr>
            <a:xfrm>
              <a:off x="6852863" y="2408811"/>
              <a:ext cx="942535" cy="707886"/>
            </a:xfrm>
            <a:prstGeom prst="rect">
              <a:avLst/>
            </a:prstGeom>
            <a:noFill/>
          </p:spPr>
          <p:txBody>
            <a:bodyPr wrap="square" rtlCol="0">
              <a:spAutoFit/>
            </a:bodyPr>
            <a:lstStyle/>
            <a:p>
              <a:pPr algn="ctr"/>
              <a:r>
                <a:rPr lang="fr-FR" sz="1000" dirty="0"/>
                <a:t>1976: </a:t>
              </a:r>
              <a:r>
                <a:rPr lang="fr-FR" sz="1000" dirty="0" err="1"/>
                <a:t>Industrial</a:t>
              </a:r>
              <a:r>
                <a:rPr lang="fr-FR" sz="1000" dirty="0"/>
                <a:t> </a:t>
              </a:r>
              <a:r>
                <a:rPr lang="fr-FR" sz="1000" dirty="0" err="1"/>
                <a:t>sweeping</a:t>
              </a:r>
              <a:r>
                <a:rPr lang="fr-FR" sz="1000" dirty="0"/>
                <a:t> of quartz bar</a:t>
              </a:r>
            </a:p>
          </p:txBody>
        </p:sp>
        <p:sp>
          <p:nvSpPr>
            <p:cNvPr id="39" name="ZoneTexte 38">
              <a:extLst>
                <a:ext uri="{FF2B5EF4-FFF2-40B4-BE49-F238E27FC236}">
                  <a16:creationId xmlns:a16="http://schemas.microsoft.com/office/drawing/2014/main" id="{CF5D625D-DA83-15DC-EB90-1C4514A2834C}"/>
                </a:ext>
              </a:extLst>
            </p:cNvPr>
            <p:cNvSpPr txBox="1"/>
            <p:nvPr/>
          </p:nvSpPr>
          <p:spPr>
            <a:xfrm>
              <a:off x="2732112" y="2470217"/>
              <a:ext cx="994429" cy="707886"/>
            </a:xfrm>
            <a:prstGeom prst="rect">
              <a:avLst/>
            </a:prstGeom>
            <a:noFill/>
          </p:spPr>
          <p:txBody>
            <a:bodyPr wrap="square" rtlCol="0">
              <a:spAutoFit/>
            </a:bodyPr>
            <a:lstStyle/>
            <a:p>
              <a:pPr algn="ctr"/>
              <a:r>
                <a:rPr lang="fr-FR" sz="1000" dirty="0"/>
                <a:t>1880: Discovery of </a:t>
              </a:r>
              <a:r>
                <a:rPr lang="fr-FR" sz="1000" dirty="0" err="1"/>
                <a:t>piezoelectricity</a:t>
              </a:r>
              <a:r>
                <a:rPr lang="fr-FR" sz="1000" dirty="0"/>
                <a:t> (P&amp;J Curie) </a:t>
              </a:r>
            </a:p>
          </p:txBody>
        </p:sp>
        <p:cxnSp>
          <p:nvCxnSpPr>
            <p:cNvPr id="42" name="Connecteur droit avec flèche 41">
              <a:extLst>
                <a:ext uri="{FF2B5EF4-FFF2-40B4-BE49-F238E27FC236}">
                  <a16:creationId xmlns:a16="http://schemas.microsoft.com/office/drawing/2014/main" id="{567558E7-4AED-2DDD-66AF-BEA344C8397B}"/>
                </a:ext>
              </a:extLst>
            </p:cNvPr>
            <p:cNvCxnSpPr>
              <a:cxnSpLocks/>
            </p:cNvCxnSpPr>
            <p:nvPr/>
          </p:nvCxnSpPr>
          <p:spPr>
            <a:xfrm>
              <a:off x="3178313" y="3142657"/>
              <a:ext cx="0" cy="398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BF35C8DB-64E0-9C90-C688-2352780BAAD7}"/>
                </a:ext>
              </a:extLst>
            </p:cNvPr>
            <p:cNvSpPr txBox="1"/>
            <p:nvPr/>
          </p:nvSpPr>
          <p:spPr>
            <a:xfrm>
              <a:off x="3364045" y="4583688"/>
              <a:ext cx="994429" cy="1015663"/>
            </a:xfrm>
            <a:prstGeom prst="rect">
              <a:avLst/>
            </a:prstGeom>
            <a:noFill/>
          </p:spPr>
          <p:txBody>
            <a:bodyPr wrap="square" rtlCol="0">
              <a:spAutoFit/>
            </a:bodyPr>
            <a:lstStyle/>
            <a:p>
              <a:pPr algn="ctr"/>
              <a:r>
                <a:rPr lang="fr-FR" sz="1000" dirty="0"/>
                <a:t>1898: </a:t>
              </a:r>
              <a:r>
                <a:rPr lang="fr-FR" sz="1000" dirty="0" err="1"/>
                <a:t>Discoloration</a:t>
              </a:r>
              <a:r>
                <a:rPr lang="fr-FR" sz="1000" dirty="0"/>
                <a:t> of quartz </a:t>
              </a:r>
              <a:r>
                <a:rPr lang="fr-FR" sz="1000" dirty="0" err="1"/>
                <a:t>submitted</a:t>
              </a:r>
              <a:r>
                <a:rPr lang="fr-FR" sz="1000" dirty="0"/>
                <a:t> to </a:t>
              </a:r>
              <a:r>
                <a:rPr lang="fr-FR" sz="1000" dirty="0" err="1"/>
                <a:t>cathodic</a:t>
              </a:r>
              <a:r>
                <a:rPr lang="fr-FR" sz="1000" dirty="0"/>
                <a:t> ray (Villard)</a:t>
              </a:r>
            </a:p>
          </p:txBody>
        </p:sp>
        <p:cxnSp>
          <p:nvCxnSpPr>
            <p:cNvPr id="45" name="Connecteur droit avec flèche 44">
              <a:extLst>
                <a:ext uri="{FF2B5EF4-FFF2-40B4-BE49-F238E27FC236}">
                  <a16:creationId xmlns:a16="http://schemas.microsoft.com/office/drawing/2014/main" id="{44634ED5-5356-B3E4-7AB9-78BF6DB637CF}"/>
                </a:ext>
              </a:extLst>
            </p:cNvPr>
            <p:cNvCxnSpPr>
              <a:cxnSpLocks/>
            </p:cNvCxnSpPr>
            <p:nvPr/>
          </p:nvCxnSpPr>
          <p:spPr>
            <a:xfrm flipV="1">
              <a:off x="3847876" y="4201432"/>
              <a:ext cx="0" cy="398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Accolade ouvrante 45">
              <a:extLst>
                <a:ext uri="{FF2B5EF4-FFF2-40B4-BE49-F238E27FC236}">
                  <a16:creationId xmlns:a16="http://schemas.microsoft.com/office/drawing/2014/main" id="{9BD73B07-61FC-F02D-69E6-0FC1A5568A0F}"/>
                </a:ext>
              </a:extLst>
            </p:cNvPr>
            <p:cNvSpPr/>
            <p:nvPr/>
          </p:nvSpPr>
          <p:spPr>
            <a:xfrm rot="5400000">
              <a:off x="6956123" y="3161333"/>
              <a:ext cx="154744" cy="6053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ZoneTexte 46">
              <a:extLst>
                <a:ext uri="{FF2B5EF4-FFF2-40B4-BE49-F238E27FC236}">
                  <a16:creationId xmlns:a16="http://schemas.microsoft.com/office/drawing/2014/main" id="{D16B0875-F38C-ABAE-EC81-E8BF309B8E86}"/>
                </a:ext>
              </a:extLst>
            </p:cNvPr>
            <p:cNvSpPr txBox="1"/>
            <p:nvPr/>
          </p:nvSpPr>
          <p:spPr>
            <a:xfrm>
              <a:off x="6562227" y="3055144"/>
              <a:ext cx="942535" cy="400110"/>
            </a:xfrm>
            <a:prstGeom prst="rect">
              <a:avLst/>
            </a:prstGeom>
            <a:noFill/>
          </p:spPr>
          <p:txBody>
            <a:bodyPr wrap="square" rtlCol="0">
              <a:spAutoFit/>
            </a:bodyPr>
            <a:lstStyle/>
            <a:p>
              <a:pPr algn="ctr"/>
              <a:r>
                <a:rPr lang="fr-FR" sz="1000" dirty="0" err="1"/>
                <a:t>Sweeping</a:t>
              </a:r>
              <a:endParaRPr lang="fr-FR" sz="1000" dirty="0"/>
            </a:p>
            <a:p>
              <a:pPr algn="ctr"/>
              <a:r>
                <a:rPr lang="fr-FR" sz="1000" dirty="0" err="1"/>
                <a:t>studies</a:t>
              </a:r>
              <a:endParaRPr lang="fr-FR" sz="1000" dirty="0"/>
            </a:p>
          </p:txBody>
        </p:sp>
        <p:sp>
          <p:nvSpPr>
            <p:cNvPr id="48" name="Accolade ouvrante 47">
              <a:extLst>
                <a:ext uri="{FF2B5EF4-FFF2-40B4-BE49-F238E27FC236}">
                  <a16:creationId xmlns:a16="http://schemas.microsoft.com/office/drawing/2014/main" id="{29DE9C7D-94C8-7455-B853-1349B4FCE3DA}"/>
                </a:ext>
              </a:extLst>
            </p:cNvPr>
            <p:cNvSpPr/>
            <p:nvPr/>
          </p:nvSpPr>
          <p:spPr>
            <a:xfrm rot="5400000">
              <a:off x="8326264" y="2427953"/>
              <a:ext cx="154743" cy="20718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ZoneTexte 48">
              <a:extLst>
                <a:ext uri="{FF2B5EF4-FFF2-40B4-BE49-F238E27FC236}">
                  <a16:creationId xmlns:a16="http://schemas.microsoft.com/office/drawing/2014/main" id="{CD5B44E0-B969-2B0E-A9CB-E3A7D4B7EECE}"/>
                </a:ext>
              </a:extLst>
            </p:cNvPr>
            <p:cNvSpPr txBox="1"/>
            <p:nvPr/>
          </p:nvSpPr>
          <p:spPr>
            <a:xfrm>
              <a:off x="7395017" y="3123384"/>
              <a:ext cx="2071892" cy="246221"/>
            </a:xfrm>
            <a:prstGeom prst="rect">
              <a:avLst/>
            </a:prstGeom>
            <a:noFill/>
          </p:spPr>
          <p:txBody>
            <a:bodyPr wrap="square" rtlCol="0">
              <a:spAutoFit/>
            </a:bodyPr>
            <a:lstStyle/>
            <a:p>
              <a:pPr algn="ctr"/>
              <a:r>
                <a:rPr lang="fr-FR" sz="1000" dirty="0"/>
                <a:t>Low dose </a:t>
              </a:r>
              <a:r>
                <a:rPr lang="fr-FR" sz="1000" dirty="0" err="1"/>
                <a:t>effects</a:t>
              </a:r>
              <a:r>
                <a:rPr lang="fr-FR" sz="1000" dirty="0"/>
                <a:t> </a:t>
              </a:r>
              <a:r>
                <a:rPr lang="fr-FR" sz="1000" dirty="0" err="1"/>
                <a:t>studies</a:t>
              </a:r>
              <a:endParaRPr lang="fr-FR" sz="1000" dirty="0"/>
            </a:p>
          </p:txBody>
        </p:sp>
        <p:sp>
          <p:nvSpPr>
            <p:cNvPr id="52" name="ZoneTexte 51">
              <a:extLst>
                <a:ext uri="{FF2B5EF4-FFF2-40B4-BE49-F238E27FC236}">
                  <a16:creationId xmlns:a16="http://schemas.microsoft.com/office/drawing/2014/main" id="{46FC7D2E-2969-2BC7-A5E4-92E3BEAA7DDB}"/>
                </a:ext>
              </a:extLst>
            </p:cNvPr>
            <p:cNvSpPr txBox="1"/>
            <p:nvPr/>
          </p:nvSpPr>
          <p:spPr>
            <a:xfrm>
              <a:off x="7823534" y="4651257"/>
              <a:ext cx="1446433" cy="1015663"/>
            </a:xfrm>
            <a:prstGeom prst="rect">
              <a:avLst/>
            </a:prstGeom>
            <a:solidFill>
              <a:schemeClr val="bg1"/>
            </a:solidFill>
          </p:spPr>
          <p:txBody>
            <a:bodyPr wrap="square" rtlCol="0">
              <a:spAutoFit/>
            </a:bodyPr>
            <a:lstStyle/>
            <a:p>
              <a:pPr algn="ctr"/>
              <a:r>
                <a:rPr lang="fr-FR" sz="1000" dirty="0"/>
                <a:t>RAKON </a:t>
              </a:r>
              <a:r>
                <a:rPr lang="fr-FR" sz="1000" dirty="0" err="1"/>
                <a:t>studies</a:t>
              </a:r>
              <a:r>
                <a:rPr lang="fr-FR" sz="1000" dirty="0"/>
                <a:t>, articles and production of Ultra Stable </a:t>
              </a:r>
              <a:r>
                <a:rPr lang="fr-FR" sz="1000" dirty="0" err="1"/>
                <a:t>Oscillators</a:t>
              </a:r>
              <a:r>
                <a:rPr lang="fr-FR" sz="1000" dirty="0"/>
                <a:t> for </a:t>
              </a:r>
              <a:r>
                <a:rPr lang="fr-FR" sz="1000" dirty="0" err="1"/>
                <a:t>space</a:t>
              </a:r>
              <a:r>
                <a:rPr lang="fr-FR" sz="1000" dirty="0"/>
                <a:t> applications.</a:t>
              </a:r>
            </a:p>
            <a:p>
              <a:pPr algn="ctr"/>
              <a:r>
                <a:rPr lang="fr-FR" sz="1000" dirty="0"/>
                <a:t>Work </a:t>
              </a:r>
              <a:r>
                <a:rPr lang="fr-FR" sz="1000" dirty="0" err="1"/>
                <a:t>with</a:t>
              </a:r>
              <a:r>
                <a:rPr lang="fr-FR" sz="1000" dirty="0"/>
                <a:t> CNES &amp; SICN/GEMMA</a:t>
              </a:r>
            </a:p>
          </p:txBody>
        </p:sp>
        <p:cxnSp>
          <p:nvCxnSpPr>
            <p:cNvPr id="56" name="Connecteur droit avec flèche 55">
              <a:extLst>
                <a:ext uri="{FF2B5EF4-FFF2-40B4-BE49-F238E27FC236}">
                  <a16:creationId xmlns:a16="http://schemas.microsoft.com/office/drawing/2014/main" id="{D795E196-EE49-A3AC-45C2-C53B4904231E}"/>
                </a:ext>
              </a:extLst>
            </p:cNvPr>
            <p:cNvCxnSpPr>
              <a:cxnSpLocks/>
              <a:stCxn id="57" idx="0"/>
            </p:cNvCxnSpPr>
            <p:nvPr/>
          </p:nvCxnSpPr>
          <p:spPr>
            <a:xfrm flipV="1">
              <a:off x="7367689" y="4201432"/>
              <a:ext cx="27328" cy="1280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C95F4C3E-5B93-59D5-ACA3-B8E72C40524E}"/>
                </a:ext>
              </a:extLst>
            </p:cNvPr>
            <p:cNvSpPr txBox="1"/>
            <p:nvPr/>
          </p:nvSpPr>
          <p:spPr>
            <a:xfrm>
              <a:off x="6896421" y="5481870"/>
              <a:ext cx="942535" cy="707886"/>
            </a:xfrm>
            <a:prstGeom prst="rect">
              <a:avLst/>
            </a:prstGeom>
            <a:noFill/>
          </p:spPr>
          <p:txBody>
            <a:bodyPr wrap="square" rtlCol="0">
              <a:spAutoFit/>
            </a:bodyPr>
            <a:lstStyle/>
            <a:p>
              <a:pPr algn="ctr"/>
              <a:r>
                <a:rPr lang="fr-FR" sz="1000" dirty="0"/>
                <a:t>1979:</a:t>
              </a:r>
            </a:p>
            <a:p>
              <a:pPr algn="ctr"/>
              <a:r>
                <a:rPr lang="fr-FR" sz="1000" dirty="0"/>
                <a:t>RAKON ESCC3501 certification</a:t>
              </a:r>
            </a:p>
          </p:txBody>
        </p:sp>
        <p:sp>
          <p:nvSpPr>
            <p:cNvPr id="59" name="ZoneTexte 58">
              <a:extLst>
                <a:ext uri="{FF2B5EF4-FFF2-40B4-BE49-F238E27FC236}">
                  <a16:creationId xmlns:a16="http://schemas.microsoft.com/office/drawing/2014/main" id="{20B6A651-1783-8BA0-3B3F-FEF8DB046F8D}"/>
                </a:ext>
              </a:extLst>
            </p:cNvPr>
            <p:cNvSpPr txBox="1"/>
            <p:nvPr/>
          </p:nvSpPr>
          <p:spPr>
            <a:xfrm>
              <a:off x="5439969" y="2803844"/>
              <a:ext cx="1270628" cy="553998"/>
            </a:xfrm>
            <a:prstGeom prst="rect">
              <a:avLst/>
            </a:prstGeom>
            <a:noFill/>
          </p:spPr>
          <p:txBody>
            <a:bodyPr wrap="square" rtlCol="0">
              <a:spAutoFit/>
            </a:bodyPr>
            <a:lstStyle/>
            <a:p>
              <a:pPr algn="ctr"/>
              <a:r>
                <a:rPr lang="fr-FR" sz="1000" dirty="0" err="1"/>
                <a:t>Shortage</a:t>
              </a:r>
              <a:r>
                <a:rPr lang="fr-FR" sz="1000" dirty="0"/>
                <a:t> on </a:t>
              </a:r>
              <a:r>
                <a:rPr lang="fr-FR" sz="1000" dirty="0" err="1"/>
                <a:t>natural</a:t>
              </a:r>
              <a:r>
                <a:rPr lang="fr-FR" sz="1000" dirty="0"/>
                <a:t> quartz </a:t>
              </a:r>
              <a:r>
                <a:rPr lang="fr-FR" sz="1000" dirty="0" err="1"/>
                <a:t>essentially</a:t>
              </a:r>
              <a:r>
                <a:rPr lang="fr-FR" sz="1000" dirty="0"/>
                <a:t> </a:t>
              </a:r>
              <a:r>
                <a:rPr lang="fr-FR" sz="1000" dirty="0" err="1"/>
                <a:t>from</a:t>
              </a:r>
              <a:r>
                <a:rPr lang="fr-FR" sz="1000" dirty="0"/>
                <a:t> </a:t>
              </a:r>
              <a:r>
                <a:rPr lang="fr-FR" sz="1000" dirty="0" err="1"/>
                <a:t>brazil</a:t>
              </a:r>
              <a:endParaRPr lang="fr-FR" sz="1000" dirty="0"/>
            </a:p>
          </p:txBody>
        </p:sp>
        <p:sp>
          <p:nvSpPr>
            <p:cNvPr id="60" name="Accolade ouvrante 59">
              <a:extLst>
                <a:ext uri="{FF2B5EF4-FFF2-40B4-BE49-F238E27FC236}">
                  <a16:creationId xmlns:a16="http://schemas.microsoft.com/office/drawing/2014/main" id="{F134D023-6681-92FA-E92F-DF3DE61FF305}"/>
                </a:ext>
              </a:extLst>
            </p:cNvPr>
            <p:cNvSpPr/>
            <p:nvPr/>
          </p:nvSpPr>
          <p:spPr>
            <a:xfrm rot="5400000">
              <a:off x="6043557" y="3270279"/>
              <a:ext cx="130198" cy="3258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67" name="ZoneTexte 66">
            <a:extLst>
              <a:ext uri="{FF2B5EF4-FFF2-40B4-BE49-F238E27FC236}">
                <a16:creationId xmlns:a16="http://schemas.microsoft.com/office/drawing/2014/main" id="{269ECF68-B57D-AEC8-78FE-1930002B2E60}"/>
              </a:ext>
            </a:extLst>
          </p:cNvPr>
          <p:cNvSpPr txBox="1"/>
          <p:nvPr/>
        </p:nvSpPr>
        <p:spPr>
          <a:xfrm>
            <a:off x="2529839" y="6227117"/>
            <a:ext cx="7132321" cy="369332"/>
          </a:xfrm>
          <a:prstGeom prst="rect">
            <a:avLst/>
          </a:prstGeom>
          <a:noFill/>
        </p:spPr>
        <p:txBody>
          <a:bodyPr wrap="square" rtlCol="0">
            <a:spAutoFit/>
          </a:bodyPr>
          <a:lstStyle/>
          <a:p>
            <a:pPr algn="ctr"/>
            <a:r>
              <a:rPr lang="en-US" b="1" dirty="0"/>
              <a:t>Synthetic timeline around quartz resonators radiation sensitivity</a:t>
            </a:r>
            <a:endParaRPr lang="fr-FR" b="1" dirty="0"/>
          </a:p>
        </p:txBody>
      </p:sp>
      <p:sp>
        <p:nvSpPr>
          <p:cNvPr id="71" name="ZoneTexte 70">
            <a:extLst>
              <a:ext uri="{FF2B5EF4-FFF2-40B4-BE49-F238E27FC236}">
                <a16:creationId xmlns:a16="http://schemas.microsoft.com/office/drawing/2014/main" id="{80E7CFD9-2881-6503-7840-F013FA4CD49D}"/>
              </a:ext>
            </a:extLst>
          </p:cNvPr>
          <p:cNvSpPr txBox="1"/>
          <p:nvPr/>
        </p:nvSpPr>
        <p:spPr>
          <a:xfrm>
            <a:off x="5751901" y="2060448"/>
            <a:ext cx="1397095" cy="707886"/>
          </a:xfrm>
          <a:prstGeom prst="rect">
            <a:avLst/>
          </a:prstGeom>
          <a:noFill/>
        </p:spPr>
        <p:txBody>
          <a:bodyPr wrap="square" rtlCol="0">
            <a:spAutoFit/>
          </a:bodyPr>
          <a:lstStyle/>
          <a:p>
            <a:pPr algn="ctr"/>
            <a:r>
              <a:rPr lang="fr-FR" sz="1000" dirty="0" err="1"/>
              <a:t>Increased</a:t>
            </a:r>
            <a:r>
              <a:rPr lang="fr-FR" sz="1000" dirty="0"/>
              <a:t> </a:t>
            </a:r>
            <a:r>
              <a:rPr lang="fr-FR" sz="1000" dirty="0" err="1"/>
              <a:t>interest</a:t>
            </a:r>
            <a:r>
              <a:rPr lang="fr-FR" sz="1000" dirty="0"/>
              <a:t> for radiation </a:t>
            </a:r>
            <a:r>
              <a:rPr lang="fr-FR" sz="1000" dirty="0" err="1"/>
              <a:t>sensitivity</a:t>
            </a:r>
            <a:r>
              <a:rPr lang="fr-FR" sz="1000" dirty="0"/>
              <a:t> </a:t>
            </a:r>
            <a:r>
              <a:rPr lang="fr-FR" sz="1000" dirty="0" err="1"/>
              <a:t>because</a:t>
            </a:r>
            <a:r>
              <a:rPr lang="fr-FR" sz="1000" dirty="0"/>
              <a:t> of </a:t>
            </a:r>
            <a:r>
              <a:rPr lang="fr-FR" sz="1000" dirty="0" err="1"/>
              <a:t>Nuclear</a:t>
            </a:r>
            <a:r>
              <a:rPr lang="fr-FR" sz="1000" dirty="0"/>
              <a:t> </a:t>
            </a:r>
            <a:r>
              <a:rPr lang="fr-FR" sz="1000" dirty="0" err="1"/>
              <a:t>Weapons</a:t>
            </a:r>
            <a:r>
              <a:rPr lang="fr-FR" sz="1000" dirty="0"/>
              <a:t> and </a:t>
            </a:r>
            <a:r>
              <a:rPr lang="fr-FR" sz="1000" dirty="0" err="1"/>
              <a:t>Space</a:t>
            </a:r>
            <a:endParaRPr lang="fr-FR" sz="1000" dirty="0"/>
          </a:p>
        </p:txBody>
      </p:sp>
      <p:sp>
        <p:nvSpPr>
          <p:cNvPr id="72" name="Accolade ouvrante 71">
            <a:extLst>
              <a:ext uri="{FF2B5EF4-FFF2-40B4-BE49-F238E27FC236}">
                <a16:creationId xmlns:a16="http://schemas.microsoft.com/office/drawing/2014/main" id="{00CBEA72-D84E-DFA7-FDC5-C0D27F583932}"/>
              </a:ext>
            </a:extLst>
          </p:cNvPr>
          <p:cNvSpPr/>
          <p:nvPr/>
        </p:nvSpPr>
        <p:spPr>
          <a:xfrm rot="5400000">
            <a:off x="6415066" y="2457238"/>
            <a:ext cx="114322" cy="7467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3" name="Connecteur droit avec flèche 72">
            <a:extLst>
              <a:ext uri="{FF2B5EF4-FFF2-40B4-BE49-F238E27FC236}">
                <a16:creationId xmlns:a16="http://schemas.microsoft.com/office/drawing/2014/main" id="{9C15DE29-1441-37B8-DBFF-412C1E45301F}"/>
              </a:ext>
            </a:extLst>
          </p:cNvPr>
          <p:cNvCxnSpPr>
            <a:cxnSpLocks/>
            <a:stCxn id="74" idx="0"/>
          </p:cNvCxnSpPr>
          <p:nvPr/>
        </p:nvCxnSpPr>
        <p:spPr>
          <a:xfrm flipV="1">
            <a:off x="5883563" y="4353130"/>
            <a:ext cx="11358" cy="896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ZoneTexte 73">
            <a:extLst>
              <a:ext uri="{FF2B5EF4-FFF2-40B4-BE49-F238E27FC236}">
                <a16:creationId xmlns:a16="http://schemas.microsoft.com/office/drawing/2014/main" id="{E8616F65-1B00-AD2F-138F-17AA19A830A4}"/>
              </a:ext>
            </a:extLst>
          </p:cNvPr>
          <p:cNvSpPr txBox="1"/>
          <p:nvPr/>
        </p:nvSpPr>
        <p:spPr>
          <a:xfrm>
            <a:off x="5107328" y="5249941"/>
            <a:ext cx="1552469" cy="707886"/>
          </a:xfrm>
          <a:prstGeom prst="rect">
            <a:avLst/>
          </a:prstGeom>
          <a:noFill/>
        </p:spPr>
        <p:txBody>
          <a:bodyPr wrap="square" rtlCol="0">
            <a:spAutoFit/>
          </a:bodyPr>
          <a:lstStyle/>
          <a:p>
            <a:pPr algn="ctr"/>
            <a:r>
              <a:rPr lang="fr-FR" sz="1000" dirty="0"/>
              <a:t>1945:</a:t>
            </a:r>
          </a:p>
          <a:p>
            <a:pPr algn="ctr"/>
            <a:r>
              <a:rPr lang="fr-FR" sz="1000" dirty="0"/>
              <a:t>Radiation </a:t>
            </a:r>
            <a:r>
              <a:rPr lang="fr-FR" sz="1000" dirty="0" err="1"/>
              <a:t>effect</a:t>
            </a:r>
            <a:r>
              <a:rPr lang="fr-FR" sz="1000" dirty="0"/>
              <a:t> on quartz </a:t>
            </a:r>
            <a:r>
              <a:rPr lang="fr-FR" sz="1000" dirty="0" err="1"/>
              <a:t>resonator</a:t>
            </a:r>
            <a:r>
              <a:rPr lang="fr-FR" sz="1000" dirty="0"/>
              <a:t> </a:t>
            </a:r>
            <a:r>
              <a:rPr lang="fr-FR" sz="1000" dirty="0" err="1"/>
              <a:t>frequency</a:t>
            </a:r>
            <a:r>
              <a:rPr lang="fr-FR" sz="1000" dirty="0"/>
              <a:t> (</a:t>
            </a:r>
            <a:r>
              <a:rPr lang="fr-FR" sz="1000" dirty="0" err="1"/>
              <a:t>Frondel</a:t>
            </a:r>
            <a:r>
              <a:rPr lang="fr-FR" sz="1000" dirty="0"/>
              <a:t>)</a:t>
            </a:r>
          </a:p>
        </p:txBody>
      </p:sp>
    </p:spTree>
    <p:extLst>
      <p:ext uri="{BB962C8B-B14F-4D97-AF65-F5344CB8AC3E}">
        <p14:creationId xmlns:p14="http://schemas.microsoft.com/office/powerpoint/2010/main" val="176679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2650A01-4436-5509-65D1-66481788729F}"/>
              </a:ext>
            </a:extLst>
          </p:cNvPr>
          <p:cNvSpPr>
            <a:spLocks noGrp="1"/>
          </p:cNvSpPr>
          <p:nvPr>
            <p:ph idx="1"/>
          </p:nvPr>
        </p:nvSpPr>
        <p:spPr/>
        <p:txBody>
          <a:bodyPr>
            <a:normAutofit fontScale="85000" lnSpcReduction="20000"/>
          </a:bodyPr>
          <a:lstStyle/>
          <a:p>
            <a:r>
              <a:rPr lang="en-US" dirty="0"/>
              <a:t>Main physical phenomena affecting the frequency are the following:</a:t>
            </a:r>
          </a:p>
          <a:p>
            <a:endParaRPr lang="en-US" dirty="0"/>
          </a:p>
          <a:p>
            <a:pPr marL="342900" indent="-342900">
              <a:buFont typeface="Arial" panose="020B0604020202020204" pitchFamily="34" charset="0"/>
              <a:buChar char="•"/>
            </a:pPr>
            <a:r>
              <a:rPr lang="en-US" b="1" dirty="0"/>
              <a:t>Mass loading</a:t>
            </a:r>
            <a:r>
              <a:rPr lang="en-US" dirty="0"/>
              <a:t>: additional weight on the quartz lens will decrease the frequency. This phenomenon can occur through oxidization of the electrode for instance. The order of magnitude of this phenomenon is 1ppm frequency drift per atomic layer. Resonators are especially sealed under secondary vacuum level to avoid further evolution.</a:t>
            </a:r>
          </a:p>
          <a:p>
            <a:endParaRPr lang="en-US" dirty="0"/>
          </a:p>
          <a:p>
            <a:pPr marL="342900" indent="-342900">
              <a:buFont typeface="Arial" panose="020B0604020202020204" pitchFamily="34" charset="0"/>
              <a:buChar char="•"/>
            </a:pPr>
            <a:r>
              <a:rPr lang="en-US" b="1" dirty="0"/>
              <a:t>Mechanical stress</a:t>
            </a:r>
            <a:r>
              <a:rPr lang="en-US" dirty="0"/>
              <a:t>: the stress will affect the frequency through the change of the effective elastic constant driving the mechanical wave. Temperature gradient, barometry or acceleration for instance may change the stress of the vibrating part. For acceleration sensitivity the order of magnitude is 1ppb per 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Quartz material variations</a:t>
            </a:r>
            <a:r>
              <a:rPr lang="en-US" dirty="0"/>
              <a:t>: as the velocity of the wave depends on the material constants change in material will affect the frequency. Material used are synthetic materials that present very low level of defects and very low impurities (typically &lt;1ppm)</a:t>
            </a:r>
            <a:endParaRPr lang="fr-FR" dirty="0"/>
          </a:p>
          <a:p>
            <a:endParaRPr lang="fr-FR" dirty="0"/>
          </a:p>
        </p:txBody>
      </p:sp>
      <p:sp>
        <p:nvSpPr>
          <p:cNvPr id="3" name="Espace réservé du texte 2">
            <a:extLst>
              <a:ext uri="{FF2B5EF4-FFF2-40B4-BE49-F238E27FC236}">
                <a16:creationId xmlns:a16="http://schemas.microsoft.com/office/drawing/2014/main" id="{6C2EC6C9-441D-3770-DC30-7C474032B41C}"/>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BBB00AAF-B367-FD8D-B6F9-E8829FAF9D1D}"/>
              </a:ext>
            </a:extLst>
          </p:cNvPr>
          <p:cNvSpPr>
            <a:spLocks noGrp="1"/>
          </p:cNvSpPr>
          <p:nvPr>
            <p:ph type="body" sz="quarter" idx="12"/>
          </p:nvPr>
        </p:nvSpPr>
        <p:spPr/>
        <p:txBody>
          <a:bodyPr/>
          <a:lstStyle/>
          <a:p>
            <a:r>
              <a:rPr lang="fr-FR" dirty="0"/>
              <a:t>Frequency </a:t>
            </a:r>
            <a:r>
              <a:rPr lang="fr-FR" dirty="0" err="1"/>
              <a:t>sensitivity</a:t>
            </a:r>
            <a:r>
              <a:rPr lang="fr-FR" dirty="0"/>
              <a:t> – </a:t>
            </a:r>
            <a:r>
              <a:rPr lang="fr-FR" dirty="0" err="1"/>
              <a:t>primary</a:t>
            </a:r>
            <a:r>
              <a:rPr lang="fr-FR" dirty="0"/>
              <a:t> root causes</a:t>
            </a:r>
          </a:p>
        </p:txBody>
      </p:sp>
    </p:spTree>
    <p:extLst>
      <p:ext uri="{BB962C8B-B14F-4D97-AF65-F5344CB8AC3E}">
        <p14:creationId xmlns:p14="http://schemas.microsoft.com/office/powerpoint/2010/main" val="2456205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04872E3-DB7F-D98E-5FEA-C688F527363B}"/>
              </a:ext>
            </a:extLst>
          </p:cNvPr>
          <p:cNvSpPr>
            <a:spLocks noGrp="1"/>
          </p:cNvSpPr>
          <p:nvPr>
            <p:ph idx="1"/>
          </p:nvPr>
        </p:nvSpPr>
        <p:spPr/>
        <p:txBody>
          <a:bodyPr>
            <a:normAutofit/>
          </a:bodyPr>
          <a:lstStyle/>
          <a:p>
            <a:pPr marL="342900" indent="-342900">
              <a:buFont typeface="Arial" panose="020B0604020202020204" pitchFamily="34" charset="0"/>
              <a:buChar char="•"/>
            </a:pPr>
            <a:r>
              <a:rPr lang="fr-FR" sz="2000" b="1" dirty="0"/>
              <a:t>Radiation </a:t>
            </a:r>
            <a:r>
              <a:rPr lang="fr-FR" sz="2000" b="1" dirty="0" err="1"/>
              <a:t>sensitivity</a:t>
            </a:r>
            <a:r>
              <a:rPr lang="fr-FR" sz="2000" b="1" dirty="0"/>
              <a:t> </a:t>
            </a:r>
            <a:r>
              <a:rPr lang="fr-FR" sz="2000" b="1" dirty="0" err="1"/>
              <a:t>characteristic</a:t>
            </a:r>
            <a:endParaRPr lang="fr-FR" sz="2000" dirty="0"/>
          </a:p>
          <a:p>
            <a:pPr marL="615950" lvl="1" indent="-342900"/>
            <a:r>
              <a:rPr lang="fr-FR" sz="2000" dirty="0">
                <a:latin typeface="+mn-lt"/>
              </a:rPr>
              <a:t>Low dose rate can </a:t>
            </a:r>
            <a:r>
              <a:rPr lang="fr-FR" sz="2000" dirty="0" err="1">
                <a:latin typeface="+mn-lt"/>
              </a:rPr>
              <a:t>generate</a:t>
            </a:r>
            <a:r>
              <a:rPr lang="fr-FR" sz="2000" dirty="0">
                <a:latin typeface="+mn-lt"/>
              </a:rPr>
              <a:t> </a:t>
            </a:r>
            <a:r>
              <a:rPr lang="fr-FR" sz="2000" dirty="0" err="1">
                <a:latin typeface="+mn-lt"/>
              </a:rPr>
              <a:t>quite</a:t>
            </a:r>
            <a:r>
              <a:rPr lang="fr-FR" sz="2000" dirty="0">
                <a:latin typeface="+mn-lt"/>
              </a:rPr>
              <a:t> </a:t>
            </a:r>
            <a:r>
              <a:rPr lang="fr-FR" sz="2000" dirty="0" err="1">
                <a:latin typeface="+mn-lt"/>
              </a:rPr>
              <a:t>strong</a:t>
            </a:r>
            <a:r>
              <a:rPr lang="fr-FR" sz="2000" dirty="0">
                <a:latin typeface="+mn-lt"/>
              </a:rPr>
              <a:t> </a:t>
            </a:r>
            <a:r>
              <a:rPr lang="fr-FR" sz="2000" dirty="0" err="1">
                <a:latin typeface="+mn-lt"/>
              </a:rPr>
              <a:t>frequency</a:t>
            </a:r>
            <a:r>
              <a:rPr lang="fr-FR" sz="2000" dirty="0">
                <a:latin typeface="+mn-lt"/>
              </a:rPr>
              <a:t> drift </a:t>
            </a:r>
            <a:r>
              <a:rPr lang="fr-FR" sz="2000" dirty="0" err="1">
                <a:latin typeface="+mn-lt"/>
              </a:rPr>
              <a:t>that</a:t>
            </a:r>
            <a:r>
              <a:rPr lang="fr-FR" sz="2000" dirty="0">
                <a:latin typeface="+mn-lt"/>
              </a:rPr>
              <a:t> return back </a:t>
            </a:r>
            <a:r>
              <a:rPr lang="fr-FR" sz="2000" dirty="0" err="1">
                <a:latin typeface="+mn-lt"/>
              </a:rPr>
              <a:t>after</a:t>
            </a:r>
            <a:r>
              <a:rPr lang="fr-FR" sz="2000" dirty="0">
                <a:latin typeface="+mn-lt"/>
              </a:rPr>
              <a:t> radiation </a:t>
            </a:r>
            <a:r>
              <a:rPr lang="fr-FR" sz="2000" dirty="0" err="1">
                <a:latin typeface="+mn-lt"/>
              </a:rPr>
              <a:t>is</a:t>
            </a:r>
            <a:r>
              <a:rPr lang="fr-FR" sz="2000" dirty="0">
                <a:latin typeface="+mn-lt"/>
              </a:rPr>
              <a:t> off</a:t>
            </a:r>
          </a:p>
          <a:p>
            <a:pPr marL="615950" lvl="1" indent="-342900"/>
            <a:r>
              <a:rPr lang="fr-FR" sz="2000" dirty="0">
                <a:latin typeface="+mn-lt"/>
              </a:rPr>
              <a:t>TID tends to </a:t>
            </a:r>
            <a:r>
              <a:rPr lang="fr-FR" sz="2000" dirty="0" err="1">
                <a:latin typeface="+mn-lt"/>
              </a:rPr>
              <a:t>stabilize</a:t>
            </a:r>
            <a:r>
              <a:rPr lang="fr-FR" sz="2000" dirty="0">
                <a:latin typeface="+mn-lt"/>
              </a:rPr>
              <a:t> the </a:t>
            </a:r>
            <a:r>
              <a:rPr lang="fr-FR" sz="2000" dirty="0" err="1">
                <a:latin typeface="+mn-lt"/>
              </a:rPr>
              <a:t>frequency</a:t>
            </a:r>
            <a:r>
              <a:rPr lang="fr-FR" sz="2000" dirty="0">
                <a:latin typeface="+mn-lt"/>
              </a:rPr>
              <a:t> and the </a:t>
            </a:r>
            <a:r>
              <a:rPr lang="fr-FR" sz="2000" dirty="0" err="1">
                <a:latin typeface="+mn-lt"/>
              </a:rPr>
              <a:t>dependency</a:t>
            </a:r>
            <a:r>
              <a:rPr lang="fr-FR" sz="2000" dirty="0">
                <a:latin typeface="+mn-lt"/>
              </a:rPr>
              <a:t> to radiation</a:t>
            </a:r>
          </a:p>
          <a:p>
            <a:pPr marL="615950" lvl="1" indent="-342900"/>
            <a:r>
              <a:rPr lang="fr-FR" sz="2000" dirty="0">
                <a:latin typeface="+mn-lt"/>
              </a:rPr>
              <a:t>TNID not </a:t>
            </a:r>
            <a:r>
              <a:rPr lang="fr-FR" sz="2000" dirty="0" err="1">
                <a:latin typeface="+mn-lt"/>
              </a:rPr>
              <a:t>considered</a:t>
            </a:r>
            <a:r>
              <a:rPr lang="fr-FR" sz="2000" dirty="0">
                <a:latin typeface="+mn-lt"/>
              </a:rPr>
              <a:t> as </a:t>
            </a:r>
            <a:r>
              <a:rPr lang="fr-FR" sz="2000" dirty="0" err="1">
                <a:latin typeface="+mn-lt"/>
              </a:rPr>
              <a:t>its</a:t>
            </a:r>
            <a:r>
              <a:rPr lang="fr-FR" sz="2000" dirty="0">
                <a:latin typeface="+mn-lt"/>
              </a:rPr>
              <a:t> impact </a:t>
            </a:r>
            <a:r>
              <a:rPr lang="fr-FR" sz="2000" dirty="0" err="1">
                <a:latin typeface="+mn-lt"/>
              </a:rPr>
              <a:t>is</a:t>
            </a:r>
            <a:r>
              <a:rPr lang="fr-FR" sz="2000" dirty="0">
                <a:latin typeface="+mn-lt"/>
              </a:rPr>
              <a:t> </a:t>
            </a:r>
            <a:r>
              <a:rPr lang="fr-FR" sz="2000" dirty="0" err="1">
                <a:latin typeface="+mn-lt"/>
              </a:rPr>
              <a:t>low</a:t>
            </a:r>
            <a:r>
              <a:rPr lang="fr-FR" sz="2000" dirty="0">
                <a:latin typeface="+mn-lt"/>
              </a:rPr>
              <a:t> on the </a:t>
            </a:r>
            <a:r>
              <a:rPr lang="fr-FR" sz="2000" dirty="0" err="1">
                <a:latin typeface="+mn-lt"/>
              </a:rPr>
              <a:t>frequency</a:t>
            </a:r>
            <a:endParaRPr lang="fr-FR" sz="2000" dirty="0">
              <a:latin typeface="+mn-lt"/>
            </a:endParaRPr>
          </a:p>
          <a:p>
            <a:pPr marL="615950" lvl="1" indent="-342900"/>
            <a:endParaRPr lang="fr-FR" sz="2000" dirty="0">
              <a:latin typeface="+mn-lt"/>
            </a:endParaRPr>
          </a:p>
          <a:p>
            <a:pPr marL="615950" lvl="1" indent="-342900"/>
            <a:endParaRPr lang="fr-FR" sz="2000" dirty="0">
              <a:latin typeface="+mn-lt"/>
            </a:endParaRPr>
          </a:p>
          <a:p>
            <a:pPr marL="342900" indent="-342900">
              <a:buFont typeface="Arial" panose="020B0604020202020204" pitchFamily="34" charset="0"/>
              <a:buChar char="•"/>
            </a:pPr>
            <a:r>
              <a:rPr lang="fr-FR" sz="2000" b="1" dirty="0" err="1"/>
              <a:t>Rootcauses</a:t>
            </a:r>
            <a:endParaRPr lang="fr-FR" sz="2000" b="1" dirty="0"/>
          </a:p>
          <a:p>
            <a:pPr marL="615950" lvl="1" indent="-342900"/>
            <a:r>
              <a:rPr lang="fr-FR" sz="2000" dirty="0">
                <a:latin typeface="+mn-lt"/>
              </a:rPr>
              <a:t>Quartz </a:t>
            </a:r>
            <a:r>
              <a:rPr lang="fr-FR" sz="2000" dirty="0" err="1">
                <a:latin typeface="+mn-lt"/>
              </a:rPr>
              <a:t>material</a:t>
            </a:r>
            <a:r>
              <a:rPr lang="fr-FR" sz="2000" dirty="0">
                <a:latin typeface="+mn-lt"/>
              </a:rPr>
              <a:t> </a:t>
            </a:r>
            <a:r>
              <a:rPr lang="fr-FR" sz="2000" dirty="0" err="1">
                <a:latin typeface="+mn-lt"/>
              </a:rPr>
              <a:t>quality</a:t>
            </a:r>
            <a:r>
              <a:rPr lang="fr-FR" sz="2000" dirty="0">
                <a:latin typeface="+mn-lt"/>
              </a:rPr>
              <a:t> </a:t>
            </a:r>
            <a:r>
              <a:rPr lang="fr-FR" sz="2000" dirty="0" err="1">
                <a:latin typeface="+mn-lt"/>
              </a:rPr>
              <a:t>clearly</a:t>
            </a:r>
            <a:r>
              <a:rPr lang="fr-FR" sz="2000" dirty="0">
                <a:latin typeface="+mn-lt"/>
              </a:rPr>
              <a:t> a key point in radiation </a:t>
            </a:r>
            <a:r>
              <a:rPr lang="fr-FR" sz="2000" dirty="0" err="1">
                <a:latin typeface="+mn-lt"/>
              </a:rPr>
              <a:t>sensitivity</a:t>
            </a:r>
            <a:r>
              <a:rPr lang="fr-FR" sz="2000" dirty="0">
                <a:latin typeface="+mn-lt"/>
              </a:rPr>
              <a:t>.</a:t>
            </a:r>
          </a:p>
          <a:p>
            <a:pPr marL="615950" lvl="1" indent="-342900"/>
            <a:r>
              <a:rPr lang="fr-FR" sz="2000" dirty="0">
                <a:latin typeface="+mn-lt"/>
              </a:rPr>
              <a:t>Low Dose Rate </a:t>
            </a:r>
            <a:r>
              <a:rPr lang="fr-FR" sz="2000" dirty="0" err="1">
                <a:latin typeface="+mn-lt"/>
              </a:rPr>
              <a:t>Sensitivity</a:t>
            </a:r>
            <a:r>
              <a:rPr lang="fr-FR" sz="2000" dirty="0">
                <a:latin typeface="+mn-lt"/>
              </a:rPr>
              <a:t> </a:t>
            </a:r>
            <a:r>
              <a:rPr lang="fr-FR" sz="2000" dirty="0" err="1">
                <a:latin typeface="+mn-lt"/>
              </a:rPr>
              <a:t>however</a:t>
            </a:r>
            <a:r>
              <a:rPr lang="fr-FR" sz="2000" dirty="0">
                <a:latin typeface="+mn-lt"/>
              </a:rPr>
              <a:t> not </a:t>
            </a:r>
            <a:r>
              <a:rPr lang="fr-FR" sz="2000" dirty="0" err="1">
                <a:latin typeface="+mn-lt"/>
              </a:rPr>
              <a:t>well</a:t>
            </a:r>
            <a:r>
              <a:rPr lang="fr-FR" sz="2000" dirty="0">
                <a:latin typeface="+mn-lt"/>
              </a:rPr>
              <a:t> </a:t>
            </a:r>
            <a:r>
              <a:rPr lang="fr-FR" sz="2000" dirty="0" err="1">
                <a:latin typeface="+mn-lt"/>
              </a:rPr>
              <a:t>understood</a:t>
            </a:r>
            <a:r>
              <a:rPr lang="fr-FR" sz="2000" dirty="0">
                <a:latin typeface="+mn-lt"/>
              </a:rPr>
              <a:t>.</a:t>
            </a:r>
          </a:p>
          <a:p>
            <a:pPr marL="615950" lvl="1" indent="-342900"/>
            <a:r>
              <a:rPr lang="fr-FR" sz="2000" dirty="0" err="1">
                <a:latin typeface="+mn-lt"/>
              </a:rPr>
              <a:t>Possibly</a:t>
            </a:r>
            <a:r>
              <a:rPr lang="fr-FR" sz="2000" dirty="0">
                <a:latin typeface="+mn-lt"/>
              </a:rPr>
              <a:t> due to </a:t>
            </a:r>
            <a:r>
              <a:rPr lang="fr-FR" sz="2000" dirty="0" err="1">
                <a:latin typeface="+mn-lt"/>
              </a:rPr>
              <a:t>mechanical</a:t>
            </a:r>
            <a:r>
              <a:rPr lang="fr-FR" sz="2000" dirty="0">
                <a:latin typeface="+mn-lt"/>
              </a:rPr>
              <a:t> </a:t>
            </a:r>
            <a:r>
              <a:rPr lang="fr-FR" sz="2000" dirty="0" err="1">
                <a:latin typeface="+mn-lt"/>
              </a:rPr>
              <a:t>stressed</a:t>
            </a:r>
            <a:r>
              <a:rPr lang="fr-FR" sz="2000" dirty="0">
                <a:latin typeface="+mn-lt"/>
              </a:rPr>
              <a:t> </a:t>
            </a:r>
            <a:r>
              <a:rPr lang="fr-FR" sz="2000" dirty="0" err="1">
                <a:latin typeface="+mn-lt"/>
              </a:rPr>
              <a:t>induced</a:t>
            </a:r>
            <a:r>
              <a:rPr lang="fr-FR" sz="2000" dirty="0">
                <a:latin typeface="+mn-lt"/>
              </a:rPr>
              <a:t> by charge accumulations in surface, subsurface and </a:t>
            </a:r>
            <a:r>
              <a:rPr lang="fr-FR" sz="2000" dirty="0" err="1">
                <a:latin typeface="+mn-lt"/>
              </a:rPr>
              <a:t>electrode</a:t>
            </a:r>
            <a:r>
              <a:rPr lang="fr-FR" sz="2000" dirty="0">
                <a:latin typeface="+mn-lt"/>
              </a:rPr>
              <a:t> </a:t>
            </a:r>
            <a:r>
              <a:rPr lang="fr-FR" sz="2000" dirty="0" err="1">
                <a:latin typeface="+mn-lt"/>
              </a:rPr>
              <a:t>defects</a:t>
            </a:r>
            <a:r>
              <a:rPr lang="fr-FR" sz="2000" dirty="0">
                <a:latin typeface="+mn-lt"/>
              </a:rPr>
              <a:t>.</a:t>
            </a:r>
          </a:p>
        </p:txBody>
      </p:sp>
      <p:sp>
        <p:nvSpPr>
          <p:cNvPr id="3" name="Espace réservé du texte 2">
            <a:extLst>
              <a:ext uri="{FF2B5EF4-FFF2-40B4-BE49-F238E27FC236}">
                <a16:creationId xmlns:a16="http://schemas.microsoft.com/office/drawing/2014/main" id="{B87348CB-DF38-9E79-FF51-9192ED3EEBAC}"/>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BCA8F042-EC21-9782-53B3-CF49908A6090}"/>
              </a:ext>
            </a:extLst>
          </p:cNvPr>
          <p:cNvSpPr>
            <a:spLocks noGrp="1"/>
          </p:cNvSpPr>
          <p:nvPr>
            <p:ph type="body" sz="quarter" idx="12"/>
          </p:nvPr>
        </p:nvSpPr>
        <p:spPr/>
        <p:txBody>
          <a:bodyPr/>
          <a:lstStyle/>
          <a:p>
            <a:r>
              <a:rPr lang="en-US" dirty="0"/>
              <a:t>Bibliography review outcome </a:t>
            </a:r>
            <a:r>
              <a:rPr lang="en-US" dirty="0" err="1"/>
              <a:t>w.r.t.</a:t>
            </a:r>
            <a:r>
              <a:rPr lang="fr-FR" dirty="0"/>
              <a:t> radiations </a:t>
            </a:r>
            <a:r>
              <a:rPr lang="fr-FR" dirty="0" err="1"/>
              <a:t>sensitivity</a:t>
            </a:r>
            <a:endParaRPr lang="fr-FR" dirty="0"/>
          </a:p>
        </p:txBody>
      </p:sp>
    </p:spTree>
    <p:extLst>
      <p:ext uri="{BB962C8B-B14F-4D97-AF65-F5344CB8AC3E}">
        <p14:creationId xmlns:p14="http://schemas.microsoft.com/office/powerpoint/2010/main" val="114748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48C8890-E864-8B2C-478C-08650B43E810}"/>
              </a:ext>
            </a:extLst>
          </p:cNvPr>
          <p:cNvSpPr>
            <a:spLocks noGrp="1"/>
          </p:cNvSpPr>
          <p:nvPr>
            <p:ph idx="1"/>
          </p:nvPr>
        </p:nvSpPr>
        <p:spPr/>
        <p:txBody>
          <a:bodyPr/>
          <a:lstStyle/>
          <a:p>
            <a:endParaRPr lang="fr-FR" dirty="0"/>
          </a:p>
        </p:txBody>
      </p:sp>
      <p:sp>
        <p:nvSpPr>
          <p:cNvPr id="3" name="Espace réservé du texte 2">
            <a:extLst>
              <a:ext uri="{FF2B5EF4-FFF2-40B4-BE49-F238E27FC236}">
                <a16:creationId xmlns:a16="http://schemas.microsoft.com/office/drawing/2014/main" id="{8138DC7A-7847-8D29-36FC-76CC885ED0D4}"/>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7A86010B-DFF7-606E-8AF9-D9672ACB41F8}"/>
              </a:ext>
            </a:extLst>
          </p:cNvPr>
          <p:cNvSpPr>
            <a:spLocks noGrp="1"/>
          </p:cNvSpPr>
          <p:nvPr>
            <p:ph type="body" sz="quarter" idx="12"/>
          </p:nvPr>
        </p:nvSpPr>
        <p:spPr/>
        <p:txBody>
          <a:bodyPr/>
          <a:lstStyle/>
          <a:p>
            <a:r>
              <a:rPr lang="fr-FR" dirty="0" err="1"/>
              <a:t>From</a:t>
            </a:r>
            <a:r>
              <a:rPr lang="fr-FR" dirty="0"/>
              <a:t> quartz bar to </a:t>
            </a:r>
            <a:r>
              <a:rPr lang="fr-FR" dirty="0" err="1"/>
              <a:t>oscillator</a:t>
            </a:r>
            <a:endParaRPr lang="fr-FR" dirty="0"/>
          </a:p>
        </p:txBody>
      </p:sp>
      <p:pic>
        <p:nvPicPr>
          <p:cNvPr id="6" name="Image 5">
            <a:extLst>
              <a:ext uri="{FF2B5EF4-FFF2-40B4-BE49-F238E27FC236}">
                <a16:creationId xmlns:a16="http://schemas.microsoft.com/office/drawing/2014/main" id="{3BC00165-83EE-E4D7-C983-9977FB7B517B}"/>
              </a:ext>
            </a:extLst>
          </p:cNvPr>
          <p:cNvPicPr>
            <a:picLocks noChangeAspect="1"/>
          </p:cNvPicPr>
          <p:nvPr/>
        </p:nvPicPr>
        <p:blipFill>
          <a:blip r:embed="rId2"/>
          <a:stretch>
            <a:fillRect/>
          </a:stretch>
        </p:blipFill>
        <p:spPr>
          <a:xfrm>
            <a:off x="2199248" y="2151666"/>
            <a:ext cx="8102991" cy="4467429"/>
          </a:xfrm>
          <a:prstGeom prst="rect">
            <a:avLst/>
          </a:prstGeom>
        </p:spPr>
      </p:pic>
      <p:pic>
        <p:nvPicPr>
          <p:cNvPr id="5" name="Image 4">
            <a:extLst>
              <a:ext uri="{FF2B5EF4-FFF2-40B4-BE49-F238E27FC236}">
                <a16:creationId xmlns:a16="http://schemas.microsoft.com/office/drawing/2014/main" id="{45F2B59C-9527-8C7D-DB8E-4FBB0C6B74E6}"/>
              </a:ext>
            </a:extLst>
          </p:cNvPr>
          <p:cNvPicPr>
            <a:picLocks noChangeAspect="1"/>
          </p:cNvPicPr>
          <p:nvPr/>
        </p:nvPicPr>
        <p:blipFill rotWithShape="1">
          <a:blip r:embed="rId3"/>
          <a:srcRect r="75570"/>
          <a:stretch/>
        </p:blipFill>
        <p:spPr>
          <a:xfrm>
            <a:off x="2267760" y="803634"/>
            <a:ext cx="1234175" cy="1351566"/>
          </a:xfrm>
          <a:prstGeom prst="rect">
            <a:avLst/>
          </a:prstGeom>
        </p:spPr>
      </p:pic>
      <p:pic>
        <p:nvPicPr>
          <p:cNvPr id="15" name="Image 14">
            <a:extLst>
              <a:ext uri="{FF2B5EF4-FFF2-40B4-BE49-F238E27FC236}">
                <a16:creationId xmlns:a16="http://schemas.microsoft.com/office/drawing/2014/main" id="{C706B896-0579-4508-3654-767624F8C504}"/>
              </a:ext>
            </a:extLst>
          </p:cNvPr>
          <p:cNvPicPr>
            <a:picLocks noChangeAspect="1"/>
          </p:cNvPicPr>
          <p:nvPr/>
        </p:nvPicPr>
        <p:blipFill rotWithShape="1">
          <a:blip r:embed="rId3"/>
          <a:srcRect l="75570"/>
          <a:stretch/>
        </p:blipFill>
        <p:spPr>
          <a:xfrm>
            <a:off x="8130426" y="801459"/>
            <a:ext cx="1234175" cy="1351566"/>
          </a:xfrm>
          <a:prstGeom prst="rect">
            <a:avLst/>
          </a:prstGeom>
        </p:spPr>
      </p:pic>
      <p:pic>
        <p:nvPicPr>
          <p:cNvPr id="16" name="Image 15">
            <a:extLst>
              <a:ext uri="{FF2B5EF4-FFF2-40B4-BE49-F238E27FC236}">
                <a16:creationId xmlns:a16="http://schemas.microsoft.com/office/drawing/2014/main" id="{D9A3A3D2-AF80-47FA-F2F5-94881754FA3B}"/>
              </a:ext>
            </a:extLst>
          </p:cNvPr>
          <p:cNvPicPr>
            <a:picLocks noChangeAspect="1"/>
          </p:cNvPicPr>
          <p:nvPr/>
        </p:nvPicPr>
        <p:blipFill rotWithShape="1">
          <a:blip r:embed="rId3"/>
          <a:srcRect l="54896" r="32700"/>
          <a:stretch/>
        </p:blipFill>
        <p:spPr>
          <a:xfrm>
            <a:off x="5811395" y="803634"/>
            <a:ext cx="626659" cy="1351566"/>
          </a:xfrm>
          <a:prstGeom prst="rect">
            <a:avLst/>
          </a:prstGeom>
        </p:spPr>
      </p:pic>
      <p:pic>
        <p:nvPicPr>
          <p:cNvPr id="17" name="Image 16">
            <a:extLst>
              <a:ext uri="{FF2B5EF4-FFF2-40B4-BE49-F238E27FC236}">
                <a16:creationId xmlns:a16="http://schemas.microsoft.com/office/drawing/2014/main" id="{17469AAC-81D4-2442-7B66-51E97C86F5DA}"/>
              </a:ext>
            </a:extLst>
          </p:cNvPr>
          <p:cNvPicPr>
            <a:picLocks noChangeAspect="1"/>
          </p:cNvPicPr>
          <p:nvPr/>
        </p:nvPicPr>
        <p:blipFill rotWithShape="1">
          <a:blip r:embed="rId3"/>
          <a:srcRect l="30352" r="54817"/>
          <a:stretch/>
        </p:blipFill>
        <p:spPr>
          <a:xfrm>
            <a:off x="3933601" y="800100"/>
            <a:ext cx="749241" cy="1351566"/>
          </a:xfrm>
          <a:prstGeom prst="rect">
            <a:avLst/>
          </a:prstGeom>
        </p:spPr>
      </p:pic>
      <p:cxnSp>
        <p:nvCxnSpPr>
          <p:cNvPr id="19" name="Connecteur droit 18">
            <a:extLst>
              <a:ext uri="{FF2B5EF4-FFF2-40B4-BE49-F238E27FC236}">
                <a16:creationId xmlns:a16="http://schemas.microsoft.com/office/drawing/2014/main" id="{E35FAF6F-1769-24C9-5EF1-6D8380A9089D}"/>
              </a:ext>
            </a:extLst>
          </p:cNvPr>
          <p:cNvCxnSpPr/>
          <p:nvPr/>
        </p:nvCxnSpPr>
        <p:spPr>
          <a:xfrm flipV="1">
            <a:off x="3596133" y="890791"/>
            <a:ext cx="0" cy="126223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78ECE866-CE3E-CD6F-C030-F3E4F9F8C9A3}"/>
              </a:ext>
            </a:extLst>
          </p:cNvPr>
          <p:cNvCxnSpPr/>
          <p:nvPr/>
        </p:nvCxnSpPr>
        <p:spPr>
          <a:xfrm flipV="1">
            <a:off x="7434268" y="890791"/>
            <a:ext cx="0" cy="126223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F492EAF9-80DD-34BB-7284-3D7AC35167CB}"/>
              </a:ext>
            </a:extLst>
          </p:cNvPr>
          <p:cNvCxnSpPr/>
          <p:nvPr/>
        </p:nvCxnSpPr>
        <p:spPr>
          <a:xfrm flipV="1">
            <a:off x="4888016" y="890791"/>
            <a:ext cx="0" cy="126223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A03553F0-E619-FBF1-1E52-ED7B9E4BD1A7}"/>
              </a:ext>
            </a:extLst>
          </p:cNvPr>
          <p:cNvSpPr/>
          <p:nvPr/>
        </p:nvSpPr>
        <p:spPr>
          <a:xfrm>
            <a:off x="2199249" y="2685616"/>
            <a:ext cx="1396884" cy="245250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F1229A95-242C-BB27-ED12-FA2123BEEADC}"/>
              </a:ext>
            </a:extLst>
          </p:cNvPr>
          <p:cNvSpPr/>
          <p:nvPr/>
        </p:nvSpPr>
        <p:spPr>
          <a:xfrm>
            <a:off x="3690333" y="5689513"/>
            <a:ext cx="1197683" cy="42964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 coins arrondis 24">
            <a:extLst>
              <a:ext uri="{FF2B5EF4-FFF2-40B4-BE49-F238E27FC236}">
                <a16:creationId xmlns:a16="http://schemas.microsoft.com/office/drawing/2014/main" id="{64A50DB1-7D56-F5E3-27A4-373A17FA0FEE}"/>
              </a:ext>
            </a:extLst>
          </p:cNvPr>
          <p:cNvSpPr/>
          <p:nvPr/>
        </p:nvSpPr>
        <p:spPr>
          <a:xfrm>
            <a:off x="4927041" y="3027745"/>
            <a:ext cx="1197683" cy="41555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42CA424C-253B-604C-E50B-554CCB7DF58A}"/>
              </a:ext>
            </a:extLst>
          </p:cNvPr>
          <p:cNvSpPr/>
          <p:nvPr/>
        </p:nvSpPr>
        <p:spPr>
          <a:xfrm>
            <a:off x="4927040" y="3496309"/>
            <a:ext cx="1197683" cy="41555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871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80A164E-2638-1A3D-AB93-06624811D810}"/>
              </a:ext>
            </a:extLst>
          </p:cNvPr>
          <p:cNvSpPr>
            <a:spLocks noGrp="1"/>
          </p:cNvSpPr>
          <p:nvPr>
            <p:ph idx="1"/>
          </p:nvPr>
        </p:nvSpPr>
        <p:spPr/>
        <p:txBody>
          <a:bodyPr>
            <a:normAutofit fontScale="85000" lnSpcReduction="20000"/>
          </a:bodyPr>
          <a:lstStyle/>
          <a:p>
            <a:r>
              <a:rPr lang="en-US" b="1" dirty="0"/>
              <a:t>Considering the New Space market and the technical aspects, RAKON chose to study:</a:t>
            </a:r>
          </a:p>
          <a:p>
            <a:pPr marL="342900" indent="-342900">
              <a:buFont typeface="Arial" panose="020B0604020202020204" pitchFamily="34" charset="0"/>
              <a:buChar char="•"/>
            </a:pPr>
            <a:r>
              <a:rPr lang="en-US" dirty="0"/>
              <a:t>3 enclosures : T807, T1507 and SMD</a:t>
            </a:r>
          </a:p>
          <a:p>
            <a:pPr marL="342900" indent="-342900">
              <a:buFont typeface="Arial" panose="020B0604020202020204" pitchFamily="34" charset="0"/>
              <a:buChar char="•"/>
            </a:pPr>
            <a:r>
              <a:rPr lang="en-US" dirty="0"/>
              <a:t>2 quartz cuts: AT-cut and SC-cut</a:t>
            </a:r>
          </a:p>
          <a:p>
            <a:pPr marL="342900" indent="-342900">
              <a:buFont typeface="Arial" panose="020B0604020202020204" pitchFamily="34" charset="0"/>
              <a:buChar char="•"/>
            </a:pPr>
            <a:r>
              <a:rPr lang="en-US" dirty="0"/>
              <a:t>3 frequencies: 10, 50 and 100MHz</a:t>
            </a:r>
          </a:p>
          <a:p>
            <a:pPr marL="342900" indent="-342900">
              <a:buFont typeface="Arial" panose="020B0604020202020204" pitchFamily="34" charset="0"/>
              <a:buChar char="•"/>
            </a:pPr>
            <a:r>
              <a:rPr lang="en-US" dirty="0"/>
              <a:t>4 different materials: THQ, HQ SW, HQ, SQ. The THQ material is the Cristal </a:t>
            </a:r>
            <a:r>
              <a:rPr lang="en-US" dirty="0" err="1"/>
              <a:t>Innov</a:t>
            </a:r>
            <a:r>
              <a:rPr lang="en-US" dirty="0"/>
              <a:t> material considered as a reference material for the study. HQ and HQ SW are respectively High Quality and High Quality Swept material, SQ is Standard Quality material.</a:t>
            </a:r>
          </a:p>
          <a:p>
            <a:pPr marL="342900" indent="-342900">
              <a:buFont typeface="Arial" panose="020B0604020202020204" pitchFamily="34" charset="0"/>
              <a:buChar char="•"/>
            </a:pPr>
            <a:r>
              <a:rPr lang="en-US" dirty="0"/>
              <a:t>3 electrodes materials: aluminum, silver, gold</a:t>
            </a:r>
          </a:p>
          <a:p>
            <a:pPr marL="342900" indent="-342900">
              <a:buFont typeface="Arial" panose="020B0604020202020204" pitchFamily="34" charset="0"/>
              <a:buChar char="•"/>
            </a:pPr>
            <a:r>
              <a:rPr lang="en-US" dirty="0"/>
              <a:t>2 kinds of sub-surfaces preparation</a:t>
            </a:r>
          </a:p>
          <a:p>
            <a:pPr marL="342900" indent="-342900">
              <a:buFont typeface="Arial" panose="020B0604020202020204" pitchFamily="34" charset="0"/>
              <a:buChar char="•"/>
            </a:pPr>
            <a:r>
              <a:rPr lang="en-US" dirty="0"/>
              <a:t>2 kinds of cleaning</a:t>
            </a:r>
          </a:p>
          <a:p>
            <a:r>
              <a:rPr lang="en-US" b="1" dirty="0"/>
              <a:t>Given the number of possible combinations, the most meaningful combinations were chosen leading to:</a:t>
            </a:r>
          </a:p>
          <a:p>
            <a:pPr marL="342900" indent="-342900">
              <a:buFont typeface="Arial" panose="020B0604020202020204" pitchFamily="34" charset="0"/>
              <a:buChar char="•"/>
            </a:pPr>
            <a:r>
              <a:rPr lang="en-US" dirty="0"/>
              <a:t>6 variants for T1507 10MHz SC-cut resonators</a:t>
            </a:r>
          </a:p>
          <a:p>
            <a:pPr marL="342900" indent="-342900">
              <a:buFont typeface="Arial" panose="020B0604020202020204" pitchFamily="34" charset="0"/>
              <a:buChar char="•"/>
            </a:pPr>
            <a:r>
              <a:rPr lang="en-US" dirty="0"/>
              <a:t>8 variants for T807 100MHz AT- and SC-cut resonators</a:t>
            </a:r>
          </a:p>
          <a:p>
            <a:pPr marL="342900" indent="-342900">
              <a:buFont typeface="Arial" panose="020B0604020202020204" pitchFamily="34" charset="0"/>
              <a:buChar char="•"/>
            </a:pPr>
            <a:r>
              <a:rPr lang="en-US" dirty="0"/>
              <a:t>1 variant for SMD 50MHz AT-cut resonators</a:t>
            </a:r>
            <a:endParaRPr lang="fr-FR" dirty="0"/>
          </a:p>
        </p:txBody>
      </p:sp>
      <p:sp>
        <p:nvSpPr>
          <p:cNvPr id="3" name="Espace réservé du texte 2">
            <a:extLst>
              <a:ext uri="{FF2B5EF4-FFF2-40B4-BE49-F238E27FC236}">
                <a16:creationId xmlns:a16="http://schemas.microsoft.com/office/drawing/2014/main" id="{E6B9B3B7-2DEB-6DCD-E3F6-7F253E694FC6}"/>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442D39B5-9EB6-DEFD-4088-FB6CE3751936}"/>
              </a:ext>
            </a:extLst>
          </p:cNvPr>
          <p:cNvSpPr>
            <a:spLocks noGrp="1"/>
          </p:cNvSpPr>
          <p:nvPr>
            <p:ph type="body" sz="quarter" idx="12"/>
          </p:nvPr>
        </p:nvSpPr>
        <p:spPr/>
        <p:txBody>
          <a:bodyPr/>
          <a:lstStyle/>
          <a:p>
            <a:r>
              <a:rPr lang="fr-FR" dirty="0"/>
              <a:t> Test </a:t>
            </a:r>
            <a:r>
              <a:rPr lang="fr-FR" dirty="0" err="1"/>
              <a:t>vehicles</a:t>
            </a:r>
            <a:r>
              <a:rPr lang="fr-FR" dirty="0"/>
              <a:t> of the Design Of </a:t>
            </a:r>
            <a:r>
              <a:rPr lang="fr-FR" dirty="0" err="1"/>
              <a:t>Experiment</a:t>
            </a:r>
            <a:endParaRPr lang="fr-FR" dirty="0"/>
          </a:p>
        </p:txBody>
      </p:sp>
    </p:spTree>
    <p:extLst>
      <p:ext uri="{BB962C8B-B14F-4D97-AF65-F5344CB8AC3E}">
        <p14:creationId xmlns:p14="http://schemas.microsoft.com/office/powerpoint/2010/main" val="196627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BCCDB59-3F13-AC61-CE62-F1605B64E997}"/>
              </a:ext>
            </a:extLst>
          </p:cNvPr>
          <p:cNvSpPr>
            <a:spLocks noGrp="1"/>
          </p:cNvSpPr>
          <p:nvPr>
            <p:ph idx="1"/>
          </p:nvPr>
        </p:nvSpPr>
        <p:spPr/>
        <p:txBody>
          <a:bodyPr>
            <a:normAutofit/>
          </a:bodyPr>
          <a:lstStyle/>
          <a:p>
            <a:pPr marL="342900" lvl="0" indent="-342900">
              <a:buClr>
                <a:srgbClr val="39AB47"/>
              </a:buClr>
              <a:buFont typeface="Arial" panose="020B0604020202020204" pitchFamily="34" charset="0"/>
              <a:buChar char="•"/>
            </a:pPr>
            <a:r>
              <a:rPr lang="fr-FR" sz="2800" dirty="0">
                <a:solidFill>
                  <a:srgbClr val="000000">
                    <a:lumMod val="75000"/>
                    <a:lumOff val="25000"/>
                  </a:srgbClr>
                </a:solidFill>
              </a:rPr>
              <a:t>Quartz </a:t>
            </a:r>
            <a:r>
              <a:rPr lang="fr-FR" sz="2800" dirty="0" err="1">
                <a:solidFill>
                  <a:srgbClr val="000000">
                    <a:lumMod val="75000"/>
                    <a:lumOff val="25000"/>
                  </a:srgbClr>
                </a:solidFill>
              </a:rPr>
              <a:t>resonators</a:t>
            </a:r>
            <a:r>
              <a:rPr lang="fr-FR" sz="2800" dirty="0">
                <a:solidFill>
                  <a:srgbClr val="000000">
                    <a:lumMod val="75000"/>
                    <a:lumOff val="25000"/>
                  </a:srgbClr>
                </a:solidFill>
              </a:rPr>
              <a:t> and </a:t>
            </a:r>
            <a:r>
              <a:rPr lang="fr-FR" sz="2800" dirty="0" err="1">
                <a:solidFill>
                  <a:srgbClr val="000000">
                    <a:lumMod val="75000"/>
                    <a:lumOff val="25000"/>
                  </a:srgbClr>
                </a:solidFill>
              </a:rPr>
              <a:t>oscillators</a:t>
            </a:r>
            <a:endParaRPr lang="fr-FR" sz="2800" dirty="0">
              <a:solidFill>
                <a:srgbClr val="000000">
                  <a:lumMod val="75000"/>
                  <a:lumOff val="25000"/>
                </a:srgbClr>
              </a:solidFill>
            </a:endParaRPr>
          </a:p>
          <a:p>
            <a:pPr marL="342900" lvl="0" indent="-342900">
              <a:buClr>
                <a:srgbClr val="39AB47"/>
              </a:buClr>
              <a:buFont typeface="Arial" panose="020B0604020202020204" pitchFamily="34" charset="0"/>
              <a:buChar char="•"/>
            </a:pPr>
            <a:r>
              <a:rPr lang="fr-FR" sz="2800" dirty="0">
                <a:solidFill>
                  <a:srgbClr val="000000">
                    <a:lumMod val="75000"/>
                    <a:lumOff val="25000"/>
                  </a:srgbClr>
                </a:solidFill>
              </a:rPr>
              <a:t>Radiations in </a:t>
            </a:r>
            <a:r>
              <a:rPr lang="fr-FR" sz="2800" dirty="0" err="1">
                <a:solidFill>
                  <a:srgbClr val="000000">
                    <a:lumMod val="75000"/>
                    <a:lumOff val="25000"/>
                  </a:srgbClr>
                </a:solidFill>
              </a:rPr>
              <a:t>space</a:t>
            </a:r>
            <a:r>
              <a:rPr lang="fr-FR" sz="2800" dirty="0">
                <a:solidFill>
                  <a:srgbClr val="000000">
                    <a:lumMod val="75000"/>
                    <a:lumOff val="25000"/>
                  </a:srgbClr>
                </a:solidFill>
              </a:rPr>
              <a:t> &amp; mission profiles</a:t>
            </a:r>
            <a:endParaRPr lang="nl-NL" sz="2800" dirty="0">
              <a:solidFill>
                <a:srgbClr val="000000">
                  <a:lumMod val="75000"/>
                  <a:lumOff val="25000"/>
                </a:srgbClr>
              </a:solidFill>
            </a:endParaRPr>
          </a:p>
          <a:p>
            <a:pPr marL="342900" indent="-342900">
              <a:buFont typeface="Arial" panose="020B0604020202020204" pitchFamily="34" charset="0"/>
              <a:buChar char="•"/>
            </a:pPr>
            <a:r>
              <a:rPr lang="en-NZ" sz="2800" dirty="0"/>
              <a:t>Literature review &amp; radiation sensitivity </a:t>
            </a:r>
          </a:p>
          <a:p>
            <a:pPr marL="342900" indent="-342900">
              <a:buFont typeface="Arial" panose="020B0604020202020204" pitchFamily="34" charset="0"/>
              <a:buChar char="•"/>
            </a:pPr>
            <a:r>
              <a:rPr lang="en-NZ" sz="2800" dirty="0"/>
              <a:t>Design of Experiment</a:t>
            </a:r>
          </a:p>
          <a:p>
            <a:pPr marL="342900" indent="-342900">
              <a:buFont typeface="Arial" panose="020B0604020202020204" pitchFamily="34" charset="0"/>
              <a:buChar char="•"/>
            </a:pPr>
            <a:r>
              <a:rPr lang="en-NZ" sz="2800" dirty="0"/>
              <a:t>Progress and results achieved up to now</a:t>
            </a:r>
          </a:p>
          <a:p>
            <a:pPr marL="342900" indent="-342900">
              <a:buFont typeface="Arial" panose="020B0604020202020204" pitchFamily="34" charset="0"/>
              <a:buChar char="•"/>
            </a:pPr>
            <a:r>
              <a:rPr lang="en-NZ" sz="2800" dirty="0"/>
              <a:t>Conclusion and perspective</a:t>
            </a:r>
            <a:endParaRPr lang="fr-FR" sz="2800" dirty="0"/>
          </a:p>
        </p:txBody>
      </p:sp>
      <p:sp>
        <p:nvSpPr>
          <p:cNvPr id="3" name="Espace réservé du texte 2">
            <a:extLst>
              <a:ext uri="{FF2B5EF4-FFF2-40B4-BE49-F238E27FC236}">
                <a16:creationId xmlns:a16="http://schemas.microsoft.com/office/drawing/2014/main" id="{41B1B8AE-8CA8-189A-6594-0873336CEC66}"/>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A5D8CA0D-6FCA-E521-4F8E-FAC9DF0F49C0}"/>
              </a:ext>
            </a:extLst>
          </p:cNvPr>
          <p:cNvSpPr>
            <a:spLocks noGrp="1"/>
          </p:cNvSpPr>
          <p:nvPr>
            <p:ph type="body" sz="quarter" idx="12"/>
          </p:nvPr>
        </p:nvSpPr>
        <p:spPr/>
        <p:txBody>
          <a:bodyPr/>
          <a:lstStyle/>
          <a:p>
            <a:r>
              <a:rPr lang="fr-FR" dirty="0"/>
              <a:t>Table of content</a:t>
            </a:r>
          </a:p>
        </p:txBody>
      </p:sp>
    </p:spTree>
    <p:extLst>
      <p:ext uri="{BB962C8B-B14F-4D97-AF65-F5344CB8AC3E}">
        <p14:creationId xmlns:p14="http://schemas.microsoft.com/office/powerpoint/2010/main" val="1439327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be 12">
            <a:extLst>
              <a:ext uri="{FF2B5EF4-FFF2-40B4-BE49-F238E27FC236}">
                <a16:creationId xmlns:a16="http://schemas.microsoft.com/office/drawing/2014/main" id="{6A955F6A-41CC-5143-5915-FD518A8F6DB8}"/>
              </a:ext>
            </a:extLst>
          </p:cNvPr>
          <p:cNvSpPr/>
          <p:nvPr/>
        </p:nvSpPr>
        <p:spPr>
          <a:xfrm>
            <a:off x="9085460" y="3028628"/>
            <a:ext cx="1096315" cy="2490633"/>
          </a:xfrm>
          <a:prstGeom prst="cube">
            <a:avLst>
              <a:gd name="adj" fmla="val 798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BCBC7883-5163-9D50-48AA-9ABE65C5269B}"/>
              </a:ext>
            </a:extLst>
          </p:cNvPr>
          <p:cNvSpPr>
            <a:spLocks noGrp="1"/>
          </p:cNvSpPr>
          <p:nvPr>
            <p:ph idx="1"/>
          </p:nvPr>
        </p:nvSpPr>
        <p:spPr/>
        <p:txBody>
          <a:bodyPr>
            <a:normAutofit/>
          </a:bodyPr>
          <a:lstStyle/>
          <a:p>
            <a:pPr marL="342900" indent="-342900">
              <a:buFont typeface="Arial" panose="020B0604020202020204" pitchFamily="34" charset="0"/>
              <a:buChar char="•"/>
            </a:pPr>
            <a:r>
              <a:rPr lang="fr-FR" sz="2000" dirty="0" err="1"/>
              <a:t>Given</a:t>
            </a:r>
            <a:r>
              <a:rPr lang="fr-FR" sz="2000" dirty="0"/>
              <a:t> the </a:t>
            </a:r>
            <a:r>
              <a:rPr lang="fr-FR" sz="2000" dirty="0" err="1"/>
              <a:t>precision</a:t>
            </a:r>
            <a:r>
              <a:rPr lang="fr-FR" sz="2000" dirty="0"/>
              <a:t> </a:t>
            </a:r>
            <a:r>
              <a:rPr lang="fr-FR" sz="2000" dirty="0" err="1"/>
              <a:t>required</a:t>
            </a:r>
            <a:r>
              <a:rPr lang="fr-FR" sz="2000" dirty="0"/>
              <a:t> the </a:t>
            </a:r>
            <a:r>
              <a:rPr lang="fr-FR" sz="2000" dirty="0" err="1"/>
              <a:t>resonators</a:t>
            </a:r>
            <a:r>
              <a:rPr lang="fr-FR" sz="2000" dirty="0"/>
              <a:t> must </a:t>
            </a:r>
            <a:r>
              <a:rPr lang="fr-FR" sz="2000" dirty="0" err="1"/>
              <a:t>be</a:t>
            </a:r>
            <a:r>
              <a:rPr lang="fr-FR" sz="2000" dirty="0"/>
              <a:t> </a:t>
            </a:r>
            <a:r>
              <a:rPr lang="fr-FR" sz="2000" dirty="0" err="1"/>
              <a:t>measured</a:t>
            </a:r>
            <a:r>
              <a:rPr lang="fr-FR" sz="2000" dirty="0"/>
              <a:t> in </a:t>
            </a:r>
            <a:r>
              <a:rPr lang="fr-FR" sz="2000" dirty="0" err="1"/>
              <a:t>oscillators</a:t>
            </a:r>
            <a:endParaRPr lang="fr-FR" sz="2000" dirty="0"/>
          </a:p>
          <a:p>
            <a:pPr marL="342900" indent="-342900">
              <a:buFont typeface="Arial" panose="020B0604020202020204" pitchFamily="34" charset="0"/>
              <a:buChar char="•"/>
            </a:pPr>
            <a:r>
              <a:rPr lang="fr-FR" sz="2000" dirty="0" err="1"/>
              <a:t>However</a:t>
            </a:r>
            <a:r>
              <a:rPr lang="fr-FR" sz="2000" dirty="0"/>
              <a:t>, </a:t>
            </a:r>
            <a:r>
              <a:rPr lang="fr-FR" sz="2000" dirty="0" err="1"/>
              <a:t>oscillator</a:t>
            </a:r>
            <a:r>
              <a:rPr lang="fr-FR" sz="2000" dirty="0"/>
              <a:t> parts must </a:t>
            </a:r>
            <a:r>
              <a:rPr lang="fr-FR" sz="2000" dirty="0" err="1"/>
              <a:t>be</a:t>
            </a:r>
            <a:r>
              <a:rPr lang="fr-FR" sz="2000" dirty="0"/>
              <a:t> </a:t>
            </a:r>
            <a:r>
              <a:rPr lang="fr-FR" sz="2000" dirty="0" err="1"/>
              <a:t>protected</a:t>
            </a:r>
            <a:r>
              <a:rPr lang="fr-FR" sz="2000" dirty="0"/>
              <a:t> </a:t>
            </a:r>
            <a:r>
              <a:rPr lang="fr-FR" sz="2000" dirty="0" err="1"/>
              <a:t>from</a:t>
            </a:r>
            <a:r>
              <a:rPr lang="fr-FR" sz="2000" dirty="0"/>
              <a:t> radiation to </a:t>
            </a:r>
            <a:r>
              <a:rPr lang="fr-FR" sz="2000" dirty="0" err="1"/>
              <a:t>avoid</a:t>
            </a:r>
            <a:r>
              <a:rPr lang="fr-FR" sz="2000" dirty="0"/>
              <a:t> </a:t>
            </a:r>
            <a:r>
              <a:rPr lang="fr-FR" sz="2000" dirty="0" err="1"/>
              <a:t>induced</a:t>
            </a:r>
            <a:r>
              <a:rPr lang="fr-FR" sz="2000" dirty="0"/>
              <a:t> </a:t>
            </a:r>
            <a:r>
              <a:rPr lang="fr-FR" sz="2000" dirty="0" err="1"/>
              <a:t>effect</a:t>
            </a:r>
            <a:r>
              <a:rPr lang="fr-FR" sz="2000" dirty="0"/>
              <a:t> in </a:t>
            </a:r>
            <a:r>
              <a:rPr lang="fr-FR" sz="2000" dirty="0" err="1"/>
              <a:t>electronic</a:t>
            </a:r>
            <a:endParaRPr lang="fr-FR" sz="2000" dirty="0"/>
          </a:p>
          <a:p>
            <a:pPr marL="342900" indent="-342900">
              <a:buFont typeface="Arial" panose="020B0604020202020204" pitchFamily="34" charset="0"/>
              <a:buChar char="•"/>
            </a:pPr>
            <a:r>
              <a:rPr lang="fr-FR" sz="2000" dirty="0"/>
              <a:t>As the gamma radiation source </a:t>
            </a:r>
            <a:r>
              <a:rPr lang="fr-FR" sz="2000" dirty="0" err="1"/>
              <a:t>cannot</a:t>
            </a:r>
            <a:r>
              <a:rPr lang="fr-FR" sz="2000" dirty="0"/>
              <a:t> </a:t>
            </a:r>
            <a:r>
              <a:rPr lang="fr-FR" sz="2000" dirty="0" err="1"/>
              <a:t>be</a:t>
            </a:r>
            <a:r>
              <a:rPr lang="fr-FR" sz="2000" dirty="0"/>
              <a:t> </a:t>
            </a:r>
            <a:r>
              <a:rPr lang="fr-FR" sz="2000" dirty="0" err="1"/>
              <a:t>turned</a:t>
            </a:r>
            <a:r>
              <a:rPr lang="fr-FR" sz="2000" dirty="0"/>
              <a:t> ON/OFF a </a:t>
            </a:r>
            <a:r>
              <a:rPr lang="fr-FR" sz="2000" dirty="0" err="1"/>
              <a:t>movable</a:t>
            </a:r>
            <a:r>
              <a:rPr lang="fr-FR" sz="2000" dirty="0"/>
              <a:t> </a:t>
            </a:r>
            <a:r>
              <a:rPr lang="fr-FR" sz="2000" dirty="0" err="1"/>
              <a:t>shield</a:t>
            </a:r>
            <a:r>
              <a:rPr lang="fr-FR" sz="2000" dirty="0"/>
              <a:t> </a:t>
            </a:r>
            <a:r>
              <a:rPr lang="fr-FR" sz="2000" dirty="0" err="1"/>
              <a:t>is</a:t>
            </a:r>
            <a:r>
              <a:rPr lang="fr-FR" sz="2000" dirty="0"/>
              <a:t> </a:t>
            </a:r>
            <a:r>
              <a:rPr lang="fr-FR" sz="2000" dirty="0" err="1"/>
              <a:t>used</a:t>
            </a:r>
            <a:endParaRPr lang="fr-FR" sz="2000" dirty="0"/>
          </a:p>
          <a:p>
            <a:r>
              <a:rPr lang="fr-FR" sz="2000" dirty="0"/>
              <a:t>  </a:t>
            </a:r>
          </a:p>
          <a:p>
            <a:pPr marL="342900" indent="-342900">
              <a:buFont typeface="Arial" panose="020B0604020202020204" pitchFamily="34" charset="0"/>
              <a:buChar char="•"/>
            </a:pPr>
            <a:endParaRPr lang="fr-FR" sz="2000" dirty="0"/>
          </a:p>
        </p:txBody>
      </p:sp>
      <p:sp>
        <p:nvSpPr>
          <p:cNvPr id="3" name="Espace réservé du texte 2">
            <a:extLst>
              <a:ext uri="{FF2B5EF4-FFF2-40B4-BE49-F238E27FC236}">
                <a16:creationId xmlns:a16="http://schemas.microsoft.com/office/drawing/2014/main" id="{F0116A23-5E2B-B474-8092-E16B5310EAFF}"/>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A704406B-FB1D-9916-7B32-7B385E6D6BF2}"/>
              </a:ext>
            </a:extLst>
          </p:cNvPr>
          <p:cNvSpPr>
            <a:spLocks noGrp="1"/>
          </p:cNvSpPr>
          <p:nvPr>
            <p:ph type="body" sz="quarter" idx="12"/>
          </p:nvPr>
        </p:nvSpPr>
        <p:spPr/>
        <p:txBody>
          <a:bodyPr/>
          <a:lstStyle/>
          <a:p>
            <a:r>
              <a:rPr lang="fr-FR" dirty="0" err="1"/>
              <a:t>Principle</a:t>
            </a:r>
            <a:r>
              <a:rPr lang="fr-FR" dirty="0"/>
              <a:t> for Low Dose Rate </a:t>
            </a:r>
            <a:r>
              <a:rPr lang="fr-FR" dirty="0" err="1"/>
              <a:t>sensitivity</a:t>
            </a:r>
            <a:r>
              <a:rPr lang="fr-FR" dirty="0"/>
              <a:t> </a:t>
            </a:r>
            <a:r>
              <a:rPr lang="fr-FR" dirty="0" err="1"/>
              <a:t>measurement</a:t>
            </a:r>
            <a:r>
              <a:rPr lang="fr-FR" dirty="0"/>
              <a:t> </a:t>
            </a:r>
          </a:p>
        </p:txBody>
      </p:sp>
      <p:pic>
        <p:nvPicPr>
          <p:cNvPr id="7" name="Image 6">
            <a:extLst>
              <a:ext uri="{FF2B5EF4-FFF2-40B4-BE49-F238E27FC236}">
                <a16:creationId xmlns:a16="http://schemas.microsoft.com/office/drawing/2014/main" id="{C0DEC5CF-0BD7-6EFB-87D5-2C068CB46D78}"/>
              </a:ext>
            </a:extLst>
          </p:cNvPr>
          <p:cNvPicPr>
            <a:picLocks noChangeAspect="1"/>
          </p:cNvPicPr>
          <p:nvPr/>
        </p:nvPicPr>
        <p:blipFill>
          <a:blip r:embed="rId2"/>
          <a:stretch>
            <a:fillRect/>
          </a:stretch>
        </p:blipFill>
        <p:spPr>
          <a:xfrm>
            <a:off x="1757370" y="3247167"/>
            <a:ext cx="3250628" cy="2268424"/>
          </a:xfrm>
          <a:prstGeom prst="rect">
            <a:avLst/>
          </a:prstGeom>
        </p:spPr>
      </p:pic>
      <p:sp>
        <p:nvSpPr>
          <p:cNvPr id="10" name="ZoneTexte 9">
            <a:extLst>
              <a:ext uri="{FF2B5EF4-FFF2-40B4-BE49-F238E27FC236}">
                <a16:creationId xmlns:a16="http://schemas.microsoft.com/office/drawing/2014/main" id="{8022E4BC-4A50-3F97-6757-AF455B866482}"/>
              </a:ext>
            </a:extLst>
          </p:cNvPr>
          <p:cNvSpPr txBox="1"/>
          <p:nvPr/>
        </p:nvSpPr>
        <p:spPr>
          <a:xfrm>
            <a:off x="1208197" y="5761045"/>
            <a:ext cx="3971926" cy="646331"/>
          </a:xfrm>
          <a:prstGeom prst="rect">
            <a:avLst/>
          </a:prstGeom>
          <a:noFill/>
        </p:spPr>
        <p:txBody>
          <a:bodyPr wrap="square" rtlCol="0">
            <a:spAutoFit/>
          </a:bodyPr>
          <a:lstStyle/>
          <a:p>
            <a:pPr algn="ctr"/>
            <a:r>
              <a:rPr lang="en-US" b="1" dirty="0"/>
              <a:t>Oscillator structured so as to expose </a:t>
            </a:r>
            <a:r>
              <a:rPr lang="en-US" b="1" dirty="0" err="1"/>
              <a:t>ony</a:t>
            </a:r>
            <a:r>
              <a:rPr lang="en-US" b="1" dirty="0"/>
              <a:t> the resonator in the beam</a:t>
            </a:r>
            <a:endParaRPr lang="fr-FR" b="1" dirty="0"/>
          </a:p>
        </p:txBody>
      </p:sp>
      <p:sp>
        <p:nvSpPr>
          <p:cNvPr id="11" name="ZoneTexte 10">
            <a:extLst>
              <a:ext uri="{FF2B5EF4-FFF2-40B4-BE49-F238E27FC236}">
                <a16:creationId xmlns:a16="http://schemas.microsoft.com/office/drawing/2014/main" id="{1AF32768-5235-B29A-F203-786599F47428}"/>
              </a:ext>
            </a:extLst>
          </p:cNvPr>
          <p:cNvSpPr txBox="1"/>
          <p:nvPr/>
        </p:nvSpPr>
        <p:spPr>
          <a:xfrm>
            <a:off x="6251385" y="5800649"/>
            <a:ext cx="5649883" cy="646331"/>
          </a:xfrm>
          <a:prstGeom prst="rect">
            <a:avLst/>
          </a:prstGeom>
          <a:noFill/>
        </p:spPr>
        <p:txBody>
          <a:bodyPr wrap="square" rtlCol="0">
            <a:spAutoFit/>
          </a:bodyPr>
          <a:lstStyle/>
          <a:p>
            <a:pPr algn="ctr"/>
            <a:r>
              <a:rPr lang="en-US" b="1" dirty="0"/>
              <a:t>Fixed screen used to hide electronic parts from the beam and movable screen to perform the LDR cycling</a:t>
            </a:r>
            <a:endParaRPr lang="fr-FR" b="1" dirty="0"/>
          </a:p>
        </p:txBody>
      </p:sp>
      <p:pic>
        <p:nvPicPr>
          <p:cNvPr id="15" name="Image 14" descr="Une image contenant capture d’écran, ligne, art&#10;&#10;Description générée automatiquement">
            <a:extLst>
              <a:ext uri="{FF2B5EF4-FFF2-40B4-BE49-F238E27FC236}">
                <a16:creationId xmlns:a16="http://schemas.microsoft.com/office/drawing/2014/main" id="{E4464320-1D6F-22B7-FA60-87B2C88E9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453" y="3077131"/>
            <a:ext cx="4173915" cy="2771775"/>
          </a:xfrm>
          <a:prstGeom prst="rect">
            <a:avLst/>
          </a:prstGeom>
        </p:spPr>
      </p:pic>
      <p:sp>
        <p:nvSpPr>
          <p:cNvPr id="16" name="Flèche : double flèche horizontale 15">
            <a:extLst>
              <a:ext uri="{FF2B5EF4-FFF2-40B4-BE49-F238E27FC236}">
                <a16:creationId xmlns:a16="http://schemas.microsoft.com/office/drawing/2014/main" id="{9DE839F3-0B41-6546-0E76-836423FD2FE5}"/>
              </a:ext>
            </a:extLst>
          </p:cNvPr>
          <p:cNvSpPr/>
          <p:nvPr/>
        </p:nvSpPr>
        <p:spPr>
          <a:xfrm rot="18774552">
            <a:off x="8431544" y="5055975"/>
            <a:ext cx="925505" cy="205674"/>
          </a:xfrm>
          <a:prstGeom prst="lef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E9935616-2334-90C6-38EB-4E80282023F9}"/>
              </a:ext>
            </a:extLst>
          </p:cNvPr>
          <p:cNvSpPr txBox="1"/>
          <p:nvPr/>
        </p:nvSpPr>
        <p:spPr>
          <a:xfrm>
            <a:off x="6841449" y="2923242"/>
            <a:ext cx="1421799" cy="307777"/>
          </a:xfrm>
          <a:prstGeom prst="rect">
            <a:avLst/>
          </a:prstGeom>
          <a:noFill/>
        </p:spPr>
        <p:txBody>
          <a:bodyPr wrap="square" rtlCol="0">
            <a:spAutoFit/>
          </a:bodyPr>
          <a:lstStyle/>
          <a:p>
            <a:r>
              <a:rPr lang="fr-FR" sz="1400" dirty="0" err="1"/>
              <a:t>Fixed</a:t>
            </a:r>
            <a:r>
              <a:rPr lang="fr-FR" sz="1400" dirty="0"/>
              <a:t> screen</a:t>
            </a:r>
          </a:p>
        </p:txBody>
      </p:sp>
      <p:sp>
        <p:nvSpPr>
          <p:cNvPr id="18" name="ZoneTexte 17">
            <a:extLst>
              <a:ext uri="{FF2B5EF4-FFF2-40B4-BE49-F238E27FC236}">
                <a16:creationId xmlns:a16="http://schemas.microsoft.com/office/drawing/2014/main" id="{685BB0DD-0195-211A-5333-CF9D823FCB88}"/>
              </a:ext>
            </a:extLst>
          </p:cNvPr>
          <p:cNvSpPr txBox="1"/>
          <p:nvPr/>
        </p:nvSpPr>
        <p:spPr>
          <a:xfrm>
            <a:off x="10390398" y="2727655"/>
            <a:ext cx="1421799" cy="307777"/>
          </a:xfrm>
          <a:prstGeom prst="rect">
            <a:avLst/>
          </a:prstGeom>
          <a:noFill/>
        </p:spPr>
        <p:txBody>
          <a:bodyPr wrap="square" rtlCol="0">
            <a:spAutoFit/>
          </a:bodyPr>
          <a:lstStyle/>
          <a:p>
            <a:pPr algn="ctr"/>
            <a:r>
              <a:rPr lang="fr-FR" sz="1400" dirty="0" err="1"/>
              <a:t>Moveable</a:t>
            </a:r>
            <a:r>
              <a:rPr lang="fr-FR" sz="1400" dirty="0"/>
              <a:t> screen</a:t>
            </a:r>
          </a:p>
        </p:txBody>
      </p:sp>
      <p:cxnSp>
        <p:nvCxnSpPr>
          <p:cNvPr id="20" name="Connecteur droit avec flèche 19">
            <a:extLst>
              <a:ext uri="{FF2B5EF4-FFF2-40B4-BE49-F238E27FC236}">
                <a16:creationId xmlns:a16="http://schemas.microsoft.com/office/drawing/2014/main" id="{5DD367D2-3175-A996-1C8D-D552033A1EE1}"/>
              </a:ext>
            </a:extLst>
          </p:cNvPr>
          <p:cNvCxnSpPr>
            <a:cxnSpLocks/>
          </p:cNvCxnSpPr>
          <p:nvPr/>
        </p:nvCxnSpPr>
        <p:spPr>
          <a:xfrm flipH="1">
            <a:off x="10214551" y="3090538"/>
            <a:ext cx="391132" cy="491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CC849605-EA92-CD53-6908-39FE8EF0AD2D}"/>
              </a:ext>
            </a:extLst>
          </p:cNvPr>
          <p:cNvCxnSpPr>
            <a:cxnSpLocks/>
          </p:cNvCxnSpPr>
          <p:nvPr/>
        </p:nvCxnSpPr>
        <p:spPr>
          <a:xfrm>
            <a:off x="7938974" y="3182125"/>
            <a:ext cx="552555" cy="246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Flèche : gauche 25">
            <a:extLst>
              <a:ext uri="{FF2B5EF4-FFF2-40B4-BE49-F238E27FC236}">
                <a16:creationId xmlns:a16="http://schemas.microsoft.com/office/drawing/2014/main" id="{C9B01DD1-3C67-FCDA-647C-9928E8337077}"/>
              </a:ext>
            </a:extLst>
          </p:cNvPr>
          <p:cNvSpPr/>
          <p:nvPr/>
        </p:nvSpPr>
        <p:spPr>
          <a:xfrm>
            <a:off x="3883541" y="4322474"/>
            <a:ext cx="1139483" cy="557689"/>
          </a:xfrm>
          <a:prstGeom prst="left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Beam</a:t>
            </a:r>
          </a:p>
        </p:txBody>
      </p:sp>
      <p:sp>
        <p:nvSpPr>
          <p:cNvPr id="29" name="Rectangle 28">
            <a:extLst>
              <a:ext uri="{FF2B5EF4-FFF2-40B4-BE49-F238E27FC236}">
                <a16:creationId xmlns:a16="http://schemas.microsoft.com/office/drawing/2014/main" id="{4C1E7034-4F26-9753-4DCA-812E45AB7EDC}"/>
              </a:ext>
            </a:extLst>
          </p:cNvPr>
          <p:cNvSpPr/>
          <p:nvPr/>
        </p:nvSpPr>
        <p:spPr>
          <a:xfrm>
            <a:off x="10032553" y="4204347"/>
            <a:ext cx="1371036" cy="427387"/>
          </a:xfrm>
          <a:prstGeom prst="rect">
            <a:avLst/>
          </a:prstGeom>
          <a:solidFill>
            <a:srgbClr val="2C7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Gamma ray source</a:t>
            </a:r>
          </a:p>
        </p:txBody>
      </p:sp>
    </p:spTree>
    <p:extLst>
      <p:ext uri="{BB962C8B-B14F-4D97-AF65-F5344CB8AC3E}">
        <p14:creationId xmlns:p14="http://schemas.microsoft.com/office/powerpoint/2010/main" val="2641352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CB1F713-93EC-BD15-F943-B49A504D82A9}"/>
              </a:ext>
            </a:extLst>
          </p:cNvPr>
          <p:cNvSpPr>
            <a:spLocks noGrp="1"/>
          </p:cNvSpPr>
          <p:nvPr>
            <p:ph idx="1"/>
          </p:nvPr>
        </p:nvSpPr>
        <p:spPr/>
        <p:txBody>
          <a:bodyPr/>
          <a:lstStyle/>
          <a:p>
            <a:pPr marL="342900" indent="-342900">
              <a:buFont typeface="Arial" panose="020B0604020202020204" pitchFamily="34" charset="0"/>
              <a:buChar char="•"/>
            </a:pPr>
            <a:r>
              <a:rPr lang="fr-FR" dirty="0"/>
              <a:t>Lead </a:t>
            </a:r>
            <a:r>
              <a:rPr lang="fr-FR" dirty="0" err="1"/>
              <a:t>wall</a:t>
            </a:r>
            <a:r>
              <a:rPr lang="fr-FR" dirty="0"/>
              <a:t> (</a:t>
            </a:r>
            <a:r>
              <a:rPr lang="fr-FR" dirty="0" err="1"/>
              <a:t>fixed</a:t>
            </a:r>
            <a:r>
              <a:rPr lang="fr-FR" dirty="0"/>
              <a:t> and </a:t>
            </a:r>
            <a:r>
              <a:rPr lang="fr-FR" dirty="0" err="1"/>
              <a:t>moveable</a:t>
            </a:r>
            <a:r>
              <a:rPr lang="fr-FR" dirty="0"/>
              <a:t>) </a:t>
            </a:r>
            <a:r>
              <a:rPr lang="fr-FR" dirty="0" err="1"/>
              <a:t>were</a:t>
            </a:r>
            <a:r>
              <a:rPr lang="fr-FR" dirty="0"/>
              <a:t> </a:t>
            </a:r>
            <a:r>
              <a:rPr lang="fr-FR" dirty="0" err="1"/>
              <a:t>designed</a:t>
            </a:r>
            <a:endParaRPr lang="fr-FR" dirty="0"/>
          </a:p>
          <a:p>
            <a:pPr marL="342900" indent="-342900">
              <a:buFont typeface="Arial" panose="020B0604020202020204" pitchFamily="34" charset="0"/>
              <a:buChar char="•"/>
            </a:pPr>
            <a:r>
              <a:rPr lang="fr-FR" dirty="0" err="1"/>
              <a:t>Oscillators</a:t>
            </a:r>
            <a:r>
              <a:rPr lang="fr-FR" dirty="0"/>
              <a:t> </a:t>
            </a:r>
            <a:r>
              <a:rPr lang="fr-FR" dirty="0" err="1"/>
              <a:t>were</a:t>
            </a:r>
            <a:r>
              <a:rPr lang="fr-FR" dirty="0"/>
              <a:t> </a:t>
            </a:r>
            <a:r>
              <a:rPr lang="fr-FR" dirty="0" err="1"/>
              <a:t>designed</a:t>
            </a:r>
            <a:r>
              <a:rPr lang="fr-FR" dirty="0"/>
              <a:t> and </a:t>
            </a:r>
            <a:r>
              <a:rPr lang="fr-FR" dirty="0" err="1"/>
              <a:t>adapted</a:t>
            </a:r>
            <a:r>
              <a:rPr lang="fr-FR" dirty="0"/>
              <a:t> for </a:t>
            </a:r>
            <a:r>
              <a:rPr lang="fr-FR" dirty="0" err="1"/>
              <a:t>each</a:t>
            </a:r>
            <a:r>
              <a:rPr lang="fr-FR" dirty="0"/>
              <a:t> enclosures and </a:t>
            </a:r>
            <a:r>
              <a:rPr lang="fr-FR" dirty="0" err="1"/>
              <a:t>frequencies</a:t>
            </a:r>
            <a:r>
              <a:rPr lang="fr-FR" dirty="0"/>
              <a:t> </a:t>
            </a:r>
          </a:p>
          <a:p>
            <a:pPr marL="342900" indent="-342900">
              <a:buFont typeface="Arial" panose="020B0604020202020204" pitchFamily="34" charset="0"/>
              <a:buChar char="•"/>
            </a:pPr>
            <a:endParaRPr lang="fr-FR" dirty="0"/>
          </a:p>
        </p:txBody>
      </p:sp>
      <p:sp>
        <p:nvSpPr>
          <p:cNvPr id="3" name="Espace réservé du texte 2">
            <a:extLst>
              <a:ext uri="{FF2B5EF4-FFF2-40B4-BE49-F238E27FC236}">
                <a16:creationId xmlns:a16="http://schemas.microsoft.com/office/drawing/2014/main" id="{2A8D315A-EA07-1F3C-D4D2-9C63B9EED6DD}"/>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7C0E2E3E-A1E7-177A-6DA9-8A6756967EC5}"/>
              </a:ext>
            </a:extLst>
          </p:cNvPr>
          <p:cNvSpPr>
            <a:spLocks noGrp="1"/>
          </p:cNvSpPr>
          <p:nvPr>
            <p:ph type="body" sz="quarter" idx="12"/>
          </p:nvPr>
        </p:nvSpPr>
        <p:spPr/>
        <p:txBody>
          <a:bodyPr/>
          <a:lstStyle/>
          <a:p>
            <a:r>
              <a:rPr lang="fr-FR" dirty="0"/>
              <a:t>Design of the parts </a:t>
            </a:r>
          </a:p>
        </p:txBody>
      </p:sp>
      <p:pic>
        <p:nvPicPr>
          <p:cNvPr id="6" name="Image 5">
            <a:extLst>
              <a:ext uri="{FF2B5EF4-FFF2-40B4-BE49-F238E27FC236}">
                <a16:creationId xmlns:a16="http://schemas.microsoft.com/office/drawing/2014/main" id="{F46F6D56-A952-7F9B-C732-91541DA2D590}"/>
              </a:ext>
            </a:extLst>
          </p:cNvPr>
          <p:cNvPicPr>
            <a:picLocks noChangeAspect="1"/>
          </p:cNvPicPr>
          <p:nvPr/>
        </p:nvPicPr>
        <p:blipFill rotWithShape="1">
          <a:blip r:embed="rId2"/>
          <a:srcRect r="45967"/>
          <a:stretch/>
        </p:blipFill>
        <p:spPr>
          <a:xfrm>
            <a:off x="527010" y="2877205"/>
            <a:ext cx="2331720" cy="2469279"/>
          </a:xfrm>
          <a:prstGeom prst="rect">
            <a:avLst/>
          </a:prstGeom>
        </p:spPr>
      </p:pic>
      <p:pic>
        <p:nvPicPr>
          <p:cNvPr id="8" name="Image 7">
            <a:extLst>
              <a:ext uri="{FF2B5EF4-FFF2-40B4-BE49-F238E27FC236}">
                <a16:creationId xmlns:a16="http://schemas.microsoft.com/office/drawing/2014/main" id="{F57CA87E-B955-C07B-64EA-C62BFEE426F7}"/>
              </a:ext>
            </a:extLst>
          </p:cNvPr>
          <p:cNvPicPr>
            <a:picLocks noChangeAspect="1"/>
          </p:cNvPicPr>
          <p:nvPr/>
        </p:nvPicPr>
        <p:blipFill>
          <a:blip r:embed="rId3"/>
          <a:stretch>
            <a:fillRect/>
          </a:stretch>
        </p:blipFill>
        <p:spPr>
          <a:xfrm>
            <a:off x="2927670" y="2640231"/>
            <a:ext cx="2885230" cy="2943225"/>
          </a:xfrm>
          <a:prstGeom prst="rect">
            <a:avLst/>
          </a:prstGeom>
        </p:spPr>
      </p:pic>
      <p:pic>
        <p:nvPicPr>
          <p:cNvPr id="5" name="Image 4">
            <a:extLst>
              <a:ext uri="{FF2B5EF4-FFF2-40B4-BE49-F238E27FC236}">
                <a16:creationId xmlns:a16="http://schemas.microsoft.com/office/drawing/2014/main" id="{9B0A6E9D-47D8-8DD0-BB5A-F9EF6FE1D4B0}"/>
              </a:ext>
            </a:extLst>
          </p:cNvPr>
          <p:cNvPicPr>
            <a:picLocks noChangeAspect="1"/>
          </p:cNvPicPr>
          <p:nvPr/>
        </p:nvPicPr>
        <p:blipFill>
          <a:blip r:embed="rId4"/>
          <a:stretch>
            <a:fillRect/>
          </a:stretch>
        </p:blipFill>
        <p:spPr>
          <a:xfrm>
            <a:off x="6155365" y="2771335"/>
            <a:ext cx="5527283" cy="2812121"/>
          </a:xfrm>
          <a:prstGeom prst="rect">
            <a:avLst/>
          </a:prstGeom>
        </p:spPr>
      </p:pic>
      <p:sp>
        <p:nvSpPr>
          <p:cNvPr id="7" name="ZoneTexte 6">
            <a:extLst>
              <a:ext uri="{FF2B5EF4-FFF2-40B4-BE49-F238E27FC236}">
                <a16:creationId xmlns:a16="http://schemas.microsoft.com/office/drawing/2014/main" id="{D4E86F06-754A-D3AC-E92C-CF9D8E0ABFFB}"/>
              </a:ext>
            </a:extLst>
          </p:cNvPr>
          <p:cNvSpPr txBox="1"/>
          <p:nvPr/>
        </p:nvSpPr>
        <p:spPr>
          <a:xfrm>
            <a:off x="6096000" y="5636012"/>
            <a:ext cx="5559362" cy="369332"/>
          </a:xfrm>
          <a:prstGeom prst="rect">
            <a:avLst/>
          </a:prstGeom>
          <a:noFill/>
        </p:spPr>
        <p:txBody>
          <a:bodyPr wrap="square" rtlCol="0">
            <a:spAutoFit/>
          </a:bodyPr>
          <a:lstStyle/>
          <a:p>
            <a:pPr algn="ctr"/>
            <a:r>
              <a:rPr lang="fr-FR" b="1" dirty="0"/>
              <a:t>Test </a:t>
            </a:r>
            <a:r>
              <a:rPr lang="fr-FR" b="1" dirty="0" err="1"/>
              <a:t>oscillators</a:t>
            </a:r>
            <a:endParaRPr lang="fr-FR" b="1" dirty="0"/>
          </a:p>
        </p:txBody>
      </p:sp>
      <p:sp>
        <p:nvSpPr>
          <p:cNvPr id="9" name="ZoneTexte 8">
            <a:extLst>
              <a:ext uri="{FF2B5EF4-FFF2-40B4-BE49-F238E27FC236}">
                <a16:creationId xmlns:a16="http://schemas.microsoft.com/office/drawing/2014/main" id="{9E97B226-E504-FF1C-F20B-F9F39020847A}"/>
              </a:ext>
            </a:extLst>
          </p:cNvPr>
          <p:cNvSpPr txBox="1"/>
          <p:nvPr/>
        </p:nvSpPr>
        <p:spPr>
          <a:xfrm>
            <a:off x="557513" y="5628935"/>
            <a:ext cx="5559362" cy="369332"/>
          </a:xfrm>
          <a:prstGeom prst="rect">
            <a:avLst/>
          </a:prstGeom>
          <a:noFill/>
        </p:spPr>
        <p:txBody>
          <a:bodyPr wrap="square" rtlCol="0">
            <a:spAutoFit/>
          </a:bodyPr>
          <a:lstStyle/>
          <a:p>
            <a:pPr algn="ctr"/>
            <a:r>
              <a:rPr lang="fr-FR" b="1" dirty="0"/>
              <a:t>Lead </a:t>
            </a:r>
            <a:r>
              <a:rPr lang="fr-FR" b="1" dirty="0" err="1"/>
              <a:t>walls</a:t>
            </a:r>
            <a:endParaRPr lang="fr-FR" b="1" dirty="0"/>
          </a:p>
        </p:txBody>
      </p:sp>
    </p:spTree>
    <p:extLst>
      <p:ext uri="{BB962C8B-B14F-4D97-AF65-F5344CB8AC3E}">
        <p14:creationId xmlns:p14="http://schemas.microsoft.com/office/powerpoint/2010/main" val="2172200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C402E268-6885-475F-9403-924399EDD448}"/>
              </a:ext>
            </a:extLst>
          </p:cNvPr>
          <p:cNvPicPr>
            <a:picLocks noGrp="1" noChangeAspect="1"/>
          </p:cNvPicPr>
          <p:nvPr>
            <p:ph idx="1"/>
          </p:nvPr>
        </p:nvPicPr>
        <p:blipFill>
          <a:blip r:embed="rId2"/>
          <a:stretch>
            <a:fillRect/>
          </a:stretch>
        </p:blipFill>
        <p:spPr>
          <a:xfrm>
            <a:off x="7924165" y="1611858"/>
            <a:ext cx="2777924" cy="2057400"/>
          </a:xfrm>
        </p:spPr>
      </p:pic>
      <p:sp>
        <p:nvSpPr>
          <p:cNvPr id="3" name="Espace réservé du texte 2">
            <a:extLst>
              <a:ext uri="{FF2B5EF4-FFF2-40B4-BE49-F238E27FC236}">
                <a16:creationId xmlns:a16="http://schemas.microsoft.com/office/drawing/2014/main" id="{53F25E42-6171-9CAA-A1FA-8EFE7A92484D}"/>
              </a:ext>
            </a:extLst>
          </p:cNvPr>
          <p:cNvSpPr>
            <a:spLocks noGrp="1"/>
          </p:cNvSpPr>
          <p:nvPr>
            <p:ph type="body" sz="quarter" idx="13"/>
          </p:nvPr>
        </p:nvSpPr>
        <p:spPr/>
        <p:txBody>
          <a:bodyPr/>
          <a:lstStyle/>
          <a:p>
            <a:endParaRPr lang="fr-FR" dirty="0"/>
          </a:p>
        </p:txBody>
      </p:sp>
      <p:sp>
        <p:nvSpPr>
          <p:cNvPr id="4" name="Espace réservé du texte 3">
            <a:extLst>
              <a:ext uri="{FF2B5EF4-FFF2-40B4-BE49-F238E27FC236}">
                <a16:creationId xmlns:a16="http://schemas.microsoft.com/office/drawing/2014/main" id="{69635C17-7E85-E25A-E0DE-8EDD397F76F7}"/>
              </a:ext>
            </a:extLst>
          </p:cNvPr>
          <p:cNvSpPr>
            <a:spLocks noGrp="1"/>
          </p:cNvSpPr>
          <p:nvPr>
            <p:ph type="body" sz="quarter" idx="12"/>
          </p:nvPr>
        </p:nvSpPr>
        <p:spPr/>
        <p:txBody>
          <a:bodyPr/>
          <a:lstStyle/>
          <a:p>
            <a:r>
              <a:rPr lang="fr-FR" dirty="0"/>
              <a:t>Low dose test system</a:t>
            </a:r>
          </a:p>
        </p:txBody>
      </p:sp>
      <p:pic>
        <p:nvPicPr>
          <p:cNvPr id="11" name="Image 10">
            <a:extLst>
              <a:ext uri="{FF2B5EF4-FFF2-40B4-BE49-F238E27FC236}">
                <a16:creationId xmlns:a16="http://schemas.microsoft.com/office/drawing/2014/main" id="{B08E48E2-B261-9C6B-A2BE-6C3CC03AFECB}"/>
              </a:ext>
            </a:extLst>
          </p:cNvPr>
          <p:cNvPicPr>
            <a:picLocks noChangeAspect="1"/>
          </p:cNvPicPr>
          <p:nvPr/>
        </p:nvPicPr>
        <p:blipFill>
          <a:blip r:embed="rId3"/>
          <a:stretch>
            <a:fillRect/>
          </a:stretch>
        </p:blipFill>
        <p:spPr>
          <a:xfrm>
            <a:off x="8540251" y="4168897"/>
            <a:ext cx="1485085" cy="1977548"/>
          </a:xfrm>
          <a:prstGeom prst="rect">
            <a:avLst/>
          </a:prstGeom>
        </p:spPr>
      </p:pic>
      <p:pic>
        <p:nvPicPr>
          <p:cNvPr id="13" name="Image 12">
            <a:extLst>
              <a:ext uri="{FF2B5EF4-FFF2-40B4-BE49-F238E27FC236}">
                <a16:creationId xmlns:a16="http://schemas.microsoft.com/office/drawing/2014/main" id="{9605F703-1699-A656-C7D2-1B1EF822EC31}"/>
              </a:ext>
            </a:extLst>
          </p:cNvPr>
          <p:cNvPicPr>
            <a:picLocks noChangeAspect="1"/>
          </p:cNvPicPr>
          <p:nvPr/>
        </p:nvPicPr>
        <p:blipFill>
          <a:blip r:embed="rId4"/>
          <a:stretch>
            <a:fillRect/>
          </a:stretch>
        </p:blipFill>
        <p:spPr>
          <a:xfrm>
            <a:off x="1957662" y="1611857"/>
            <a:ext cx="2714625" cy="2057400"/>
          </a:xfrm>
          <a:prstGeom prst="rect">
            <a:avLst/>
          </a:prstGeom>
        </p:spPr>
      </p:pic>
      <p:pic>
        <p:nvPicPr>
          <p:cNvPr id="15" name="Image 14">
            <a:extLst>
              <a:ext uri="{FF2B5EF4-FFF2-40B4-BE49-F238E27FC236}">
                <a16:creationId xmlns:a16="http://schemas.microsoft.com/office/drawing/2014/main" id="{2D40EA55-88B3-EAF5-158F-FCC8921221E4}"/>
              </a:ext>
            </a:extLst>
          </p:cNvPr>
          <p:cNvPicPr>
            <a:picLocks noChangeAspect="1"/>
          </p:cNvPicPr>
          <p:nvPr/>
        </p:nvPicPr>
        <p:blipFill>
          <a:blip r:embed="rId5"/>
          <a:stretch>
            <a:fillRect/>
          </a:stretch>
        </p:blipFill>
        <p:spPr>
          <a:xfrm>
            <a:off x="5177014" y="1624076"/>
            <a:ext cx="2533650" cy="2057400"/>
          </a:xfrm>
          <a:prstGeom prst="rect">
            <a:avLst/>
          </a:prstGeom>
        </p:spPr>
      </p:pic>
      <p:sp>
        <p:nvSpPr>
          <p:cNvPr id="16" name="ZoneTexte 15">
            <a:extLst>
              <a:ext uri="{FF2B5EF4-FFF2-40B4-BE49-F238E27FC236}">
                <a16:creationId xmlns:a16="http://schemas.microsoft.com/office/drawing/2014/main" id="{E79E4432-72E9-0F37-2888-54D0746526DD}"/>
              </a:ext>
            </a:extLst>
          </p:cNvPr>
          <p:cNvSpPr txBox="1"/>
          <p:nvPr/>
        </p:nvSpPr>
        <p:spPr>
          <a:xfrm>
            <a:off x="1957662" y="3621546"/>
            <a:ext cx="2714625" cy="276999"/>
          </a:xfrm>
          <a:prstGeom prst="rect">
            <a:avLst/>
          </a:prstGeom>
          <a:noFill/>
        </p:spPr>
        <p:txBody>
          <a:bodyPr wrap="square" rtlCol="0">
            <a:spAutoFit/>
          </a:bodyPr>
          <a:lstStyle/>
          <a:p>
            <a:pPr algn="ctr"/>
            <a:r>
              <a:rPr lang="fr-FR" sz="1200" b="1" dirty="0" err="1"/>
              <a:t>Motorized</a:t>
            </a:r>
            <a:r>
              <a:rPr lang="fr-FR" sz="1200" b="1" dirty="0"/>
              <a:t> </a:t>
            </a:r>
            <a:r>
              <a:rPr lang="fr-FR" sz="1200" b="1" dirty="0" err="1"/>
              <a:t>shield</a:t>
            </a:r>
            <a:r>
              <a:rPr lang="fr-FR" sz="1200" b="1" dirty="0"/>
              <a:t> open</a:t>
            </a:r>
          </a:p>
        </p:txBody>
      </p:sp>
      <p:sp>
        <p:nvSpPr>
          <p:cNvPr id="17" name="ZoneTexte 16">
            <a:extLst>
              <a:ext uri="{FF2B5EF4-FFF2-40B4-BE49-F238E27FC236}">
                <a16:creationId xmlns:a16="http://schemas.microsoft.com/office/drawing/2014/main" id="{0DC8D185-F574-EF32-758E-CA041A579ABC}"/>
              </a:ext>
            </a:extLst>
          </p:cNvPr>
          <p:cNvSpPr txBox="1"/>
          <p:nvPr/>
        </p:nvSpPr>
        <p:spPr>
          <a:xfrm>
            <a:off x="5071582" y="3643502"/>
            <a:ext cx="2714625" cy="276999"/>
          </a:xfrm>
          <a:prstGeom prst="rect">
            <a:avLst/>
          </a:prstGeom>
          <a:noFill/>
        </p:spPr>
        <p:txBody>
          <a:bodyPr wrap="square" rtlCol="0">
            <a:spAutoFit/>
          </a:bodyPr>
          <a:lstStyle/>
          <a:p>
            <a:pPr algn="ctr"/>
            <a:r>
              <a:rPr lang="fr-FR" sz="1200" b="1" dirty="0" err="1"/>
              <a:t>Motorized</a:t>
            </a:r>
            <a:r>
              <a:rPr lang="fr-FR" sz="1200" b="1" dirty="0"/>
              <a:t> </a:t>
            </a:r>
            <a:r>
              <a:rPr lang="fr-FR" sz="1200" b="1" dirty="0" err="1"/>
              <a:t>shield</a:t>
            </a:r>
            <a:r>
              <a:rPr lang="fr-FR" sz="1200" b="1" dirty="0"/>
              <a:t> </a:t>
            </a:r>
            <a:r>
              <a:rPr lang="fr-FR" sz="1200" b="1" dirty="0" err="1"/>
              <a:t>closed</a:t>
            </a:r>
            <a:endParaRPr lang="fr-FR" sz="1200" b="1" dirty="0"/>
          </a:p>
        </p:txBody>
      </p:sp>
      <p:pic>
        <p:nvPicPr>
          <p:cNvPr id="19" name="Image 18">
            <a:extLst>
              <a:ext uri="{FF2B5EF4-FFF2-40B4-BE49-F238E27FC236}">
                <a16:creationId xmlns:a16="http://schemas.microsoft.com/office/drawing/2014/main" id="{AE18DF15-39CC-495E-91B2-9B6F2FF61135}"/>
              </a:ext>
            </a:extLst>
          </p:cNvPr>
          <p:cNvPicPr>
            <a:picLocks noChangeAspect="1"/>
          </p:cNvPicPr>
          <p:nvPr/>
        </p:nvPicPr>
        <p:blipFill>
          <a:blip r:embed="rId6"/>
          <a:stretch>
            <a:fillRect/>
          </a:stretch>
        </p:blipFill>
        <p:spPr>
          <a:xfrm>
            <a:off x="5146420" y="4203345"/>
            <a:ext cx="2594837" cy="1931922"/>
          </a:xfrm>
          <a:prstGeom prst="rect">
            <a:avLst/>
          </a:prstGeom>
        </p:spPr>
      </p:pic>
      <p:sp>
        <p:nvSpPr>
          <p:cNvPr id="20" name="ZoneTexte 19">
            <a:extLst>
              <a:ext uri="{FF2B5EF4-FFF2-40B4-BE49-F238E27FC236}">
                <a16:creationId xmlns:a16="http://schemas.microsoft.com/office/drawing/2014/main" id="{1D98DFCA-9385-5401-4C44-96D9CCB63B35}"/>
              </a:ext>
            </a:extLst>
          </p:cNvPr>
          <p:cNvSpPr txBox="1"/>
          <p:nvPr/>
        </p:nvSpPr>
        <p:spPr>
          <a:xfrm>
            <a:off x="5124626" y="6190356"/>
            <a:ext cx="2714625" cy="276999"/>
          </a:xfrm>
          <a:prstGeom prst="rect">
            <a:avLst/>
          </a:prstGeom>
          <a:noFill/>
        </p:spPr>
        <p:txBody>
          <a:bodyPr wrap="square" rtlCol="0">
            <a:spAutoFit/>
          </a:bodyPr>
          <a:lstStyle/>
          <a:p>
            <a:pPr algn="ctr"/>
            <a:r>
              <a:rPr lang="fr-FR" sz="1200" b="1" dirty="0"/>
              <a:t>Image of the source </a:t>
            </a:r>
            <a:r>
              <a:rPr lang="fr-FR" sz="1200" b="1" dirty="0" err="1"/>
              <a:t>from</a:t>
            </a:r>
            <a:r>
              <a:rPr lang="fr-FR" sz="1200" b="1" dirty="0"/>
              <a:t> the lead </a:t>
            </a:r>
            <a:r>
              <a:rPr lang="fr-FR" sz="1200" b="1" dirty="0" err="1"/>
              <a:t>wall</a:t>
            </a:r>
            <a:endParaRPr lang="fr-FR" sz="1200" b="1" dirty="0"/>
          </a:p>
        </p:txBody>
      </p:sp>
      <p:pic>
        <p:nvPicPr>
          <p:cNvPr id="22" name="Image 21">
            <a:extLst>
              <a:ext uri="{FF2B5EF4-FFF2-40B4-BE49-F238E27FC236}">
                <a16:creationId xmlns:a16="http://schemas.microsoft.com/office/drawing/2014/main" id="{39DAE1A9-74DD-8DA0-3D21-FE734307EF21}"/>
              </a:ext>
            </a:extLst>
          </p:cNvPr>
          <p:cNvPicPr>
            <a:picLocks noChangeAspect="1"/>
          </p:cNvPicPr>
          <p:nvPr/>
        </p:nvPicPr>
        <p:blipFill>
          <a:blip r:embed="rId7"/>
          <a:stretch>
            <a:fillRect/>
          </a:stretch>
        </p:blipFill>
        <p:spPr>
          <a:xfrm>
            <a:off x="1900512" y="4203345"/>
            <a:ext cx="2771775" cy="1943100"/>
          </a:xfrm>
          <a:prstGeom prst="rect">
            <a:avLst/>
          </a:prstGeom>
        </p:spPr>
      </p:pic>
      <p:sp>
        <p:nvSpPr>
          <p:cNvPr id="23" name="ZoneTexte 22">
            <a:extLst>
              <a:ext uri="{FF2B5EF4-FFF2-40B4-BE49-F238E27FC236}">
                <a16:creationId xmlns:a16="http://schemas.microsoft.com/office/drawing/2014/main" id="{D70E9405-C942-AA0F-6EBE-A6D841C695CA}"/>
              </a:ext>
            </a:extLst>
          </p:cNvPr>
          <p:cNvSpPr txBox="1"/>
          <p:nvPr/>
        </p:nvSpPr>
        <p:spPr>
          <a:xfrm>
            <a:off x="7786207" y="3698591"/>
            <a:ext cx="2961520" cy="276999"/>
          </a:xfrm>
          <a:prstGeom prst="rect">
            <a:avLst/>
          </a:prstGeom>
          <a:noFill/>
        </p:spPr>
        <p:txBody>
          <a:bodyPr wrap="square" rtlCol="0">
            <a:spAutoFit/>
          </a:bodyPr>
          <a:lstStyle/>
          <a:p>
            <a:pPr algn="ctr"/>
            <a:r>
              <a:rPr lang="fr-FR" sz="1200" b="1" dirty="0" err="1"/>
              <a:t>Oscillators</a:t>
            </a:r>
            <a:r>
              <a:rPr lang="fr-FR" sz="1200" b="1" dirty="0"/>
              <a:t> </a:t>
            </a:r>
            <a:r>
              <a:rPr lang="fr-FR" sz="1200" b="1" dirty="0" err="1"/>
              <a:t>plugued</a:t>
            </a:r>
            <a:r>
              <a:rPr lang="fr-FR" sz="1200" b="1" dirty="0"/>
              <a:t> </a:t>
            </a:r>
            <a:r>
              <a:rPr lang="fr-FR" sz="1200" b="1" dirty="0" err="1"/>
              <a:t>behind</a:t>
            </a:r>
            <a:r>
              <a:rPr lang="fr-FR" sz="1200" b="1" dirty="0"/>
              <a:t> the lead </a:t>
            </a:r>
            <a:r>
              <a:rPr lang="fr-FR" sz="1200" b="1" dirty="0" err="1"/>
              <a:t>wall</a:t>
            </a:r>
            <a:endParaRPr lang="fr-FR" sz="1200" b="1" dirty="0"/>
          </a:p>
        </p:txBody>
      </p:sp>
      <p:pic>
        <p:nvPicPr>
          <p:cNvPr id="24" name="Image 23">
            <a:extLst>
              <a:ext uri="{FF2B5EF4-FFF2-40B4-BE49-F238E27FC236}">
                <a16:creationId xmlns:a16="http://schemas.microsoft.com/office/drawing/2014/main" id="{1439FC46-4CF6-7FF7-7AA8-00A0C94FEB02}"/>
              </a:ext>
            </a:extLst>
          </p:cNvPr>
          <p:cNvPicPr>
            <a:picLocks noChangeAspect="1"/>
          </p:cNvPicPr>
          <p:nvPr/>
        </p:nvPicPr>
        <p:blipFill>
          <a:blip r:embed="rId8"/>
          <a:stretch>
            <a:fillRect/>
          </a:stretch>
        </p:blipFill>
        <p:spPr>
          <a:xfrm>
            <a:off x="594355" y="1595036"/>
            <a:ext cx="1363307" cy="654269"/>
          </a:xfrm>
          <a:prstGeom prst="rect">
            <a:avLst/>
          </a:prstGeom>
        </p:spPr>
      </p:pic>
      <p:pic>
        <p:nvPicPr>
          <p:cNvPr id="25" name="Picture 4">
            <a:extLst>
              <a:ext uri="{FF2B5EF4-FFF2-40B4-BE49-F238E27FC236}">
                <a16:creationId xmlns:a16="http://schemas.microsoft.com/office/drawing/2014/main" id="{17293E8B-886A-8892-68C2-37E614674EA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69977" y="5334642"/>
            <a:ext cx="864224" cy="727767"/>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AD45B932-2238-C6D8-B9A2-3F00BE2B7261}"/>
              </a:ext>
            </a:extLst>
          </p:cNvPr>
          <p:cNvSpPr txBox="1"/>
          <p:nvPr/>
        </p:nvSpPr>
        <p:spPr>
          <a:xfrm>
            <a:off x="1905736" y="6146546"/>
            <a:ext cx="2714625" cy="276999"/>
          </a:xfrm>
          <a:prstGeom prst="rect">
            <a:avLst/>
          </a:prstGeom>
          <a:noFill/>
        </p:spPr>
        <p:txBody>
          <a:bodyPr wrap="square" rtlCol="0">
            <a:spAutoFit/>
          </a:bodyPr>
          <a:lstStyle/>
          <a:p>
            <a:pPr algn="ctr"/>
            <a:r>
              <a:rPr lang="fr-FR" sz="1200" b="1" dirty="0"/>
              <a:t>Image of the lead </a:t>
            </a:r>
            <a:r>
              <a:rPr lang="fr-FR" sz="1200" b="1" dirty="0" err="1"/>
              <a:t>wall</a:t>
            </a:r>
            <a:r>
              <a:rPr lang="fr-FR" sz="1200" b="1" dirty="0"/>
              <a:t> </a:t>
            </a:r>
            <a:r>
              <a:rPr lang="fr-FR" sz="1200" b="1" dirty="0" err="1"/>
              <a:t>from</a:t>
            </a:r>
            <a:r>
              <a:rPr lang="fr-FR" sz="1200" b="1" dirty="0"/>
              <a:t> the source</a:t>
            </a:r>
          </a:p>
        </p:txBody>
      </p:sp>
      <p:sp>
        <p:nvSpPr>
          <p:cNvPr id="28" name="ZoneTexte 27">
            <a:extLst>
              <a:ext uri="{FF2B5EF4-FFF2-40B4-BE49-F238E27FC236}">
                <a16:creationId xmlns:a16="http://schemas.microsoft.com/office/drawing/2014/main" id="{C5AC5EAE-2E52-DFC2-4FF7-DA0B7A2B40CA}"/>
              </a:ext>
            </a:extLst>
          </p:cNvPr>
          <p:cNvSpPr txBox="1"/>
          <p:nvPr/>
        </p:nvSpPr>
        <p:spPr>
          <a:xfrm>
            <a:off x="7925480" y="6185251"/>
            <a:ext cx="2714625" cy="276999"/>
          </a:xfrm>
          <a:prstGeom prst="rect">
            <a:avLst/>
          </a:prstGeom>
          <a:noFill/>
        </p:spPr>
        <p:txBody>
          <a:bodyPr wrap="square" rtlCol="0">
            <a:spAutoFit/>
          </a:bodyPr>
          <a:lstStyle/>
          <a:p>
            <a:pPr algn="ctr"/>
            <a:r>
              <a:rPr lang="fr-FR" sz="1200" b="1" dirty="0" err="1"/>
              <a:t>Measurement</a:t>
            </a:r>
            <a:r>
              <a:rPr lang="fr-FR" sz="1200" b="1" dirty="0"/>
              <a:t> system out of the bunker</a:t>
            </a:r>
          </a:p>
        </p:txBody>
      </p:sp>
    </p:spTree>
    <p:extLst>
      <p:ext uri="{BB962C8B-B14F-4D97-AF65-F5344CB8AC3E}">
        <p14:creationId xmlns:p14="http://schemas.microsoft.com/office/powerpoint/2010/main" val="3255117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A14EB3A-35A8-2FD1-CF1E-B9675CAD4EC0}"/>
              </a:ext>
            </a:extLst>
          </p:cNvPr>
          <p:cNvSpPr>
            <a:spLocks noGrp="1"/>
          </p:cNvSpPr>
          <p:nvPr>
            <p:ph idx="1"/>
          </p:nvPr>
        </p:nvSpPr>
        <p:spPr/>
        <p:txBody>
          <a:bodyPr>
            <a:normAutofit/>
          </a:bodyPr>
          <a:lstStyle/>
          <a:p>
            <a:pPr marL="342900" indent="-342900">
              <a:buFont typeface="Arial" panose="020B0604020202020204" pitchFamily="34" charset="0"/>
              <a:buChar char="•"/>
            </a:pPr>
            <a:r>
              <a:rPr lang="fr-FR" sz="2000" dirty="0" err="1"/>
              <a:t>Resonators</a:t>
            </a:r>
            <a:r>
              <a:rPr lang="fr-FR" sz="2000" dirty="0"/>
              <a:t> </a:t>
            </a:r>
            <a:r>
              <a:rPr lang="fr-FR" sz="2000" dirty="0" err="1"/>
              <a:t>were</a:t>
            </a:r>
            <a:r>
              <a:rPr lang="fr-FR" sz="2000" dirty="0"/>
              <a:t> </a:t>
            </a:r>
            <a:r>
              <a:rPr lang="fr-FR" sz="2000" dirty="0" err="1"/>
              <a:t>produced</a:t>
            </a:r>
            <a:r>
              <a:rPr lang="fr-FR" sz="2000" dirty="0"/>
              <a:t> as per </a:t>
            </a:r>
            <a:r>
              <a:rPr lang="fr-FR" sz="2000" dirty="0" err="1"/>
              <a:t>specification</a:t>
            </a:r>
            <a:r>
              <a:rPr lang="fr-FR" sz="2000" dirty="0"/>
              <a:t> on the ESCC3501 </a:t>
            </a:r>
            <a:r>
              <a:rPr lang="fr-FR" sz="2000" dirty="0" err="1"/>
              <a:t>qualified</a:t>
            </a:r>
            <a:r>
              <a:rPr lang="fr-FR" sz="2000" dirty="0"/>
              <a:t> line</a:t>
            </a:r>
          </a:p>
          <a:p>
            <a:pPr marL="342900" indent="-342900">
              <a:buFont typeface="Arial" panose="020B0604020202020204" pitchFamily="34" charset="0"/>
              <a:buChar char="•"/>
            </a:pPr>
            <a:r>
              <a:rPr lang="fr-FR" sz="2000" dirty="0"/>
              <a:t>In total, 200+ </a:t>
            </a:r>
            <a:r>
              <a:rPr lang="fr-FR" sz="2000" dirty="0" err="1"/>
              <a:t>resonators</a:t>
            </a:r>
            <a:r>
              <a:rPr lang="fr-FR" sz="2000" dirty="0"/>
              <a:t> </a:t>
            </a:r>
            <a:r>
              <a:rPr lang="fr-FR" sz="2000" dirty="0" err="1"/>
              <a:t>were</a:t>
            </a:r>
            <a:r>
              <a:rPr lang="fr-FR" sz="2000" dirty="0"/>
              <a:t> </a:t>
            </a:r>
            <a:r>
              <a:rPr lang="fr-FR" sz="2000" dirty="0" err="1"/>
              <a:t>produced</a:t>
            </a:r>
            <a:r>
              <a:rPr lang="fr-FR" sz="2000" dirty="0"/>
              <a:t> over the 15 groups </a:t>
            </a:r>
            <a:r>
              <a:rPr lang="fr-FR" sz="2000" dirty="0" err="1"/>
              <a:t>with</a:t>
            </a:r>
            <a:r>
              <a:rPr lang="fr-FR" sz="2000" dirty="0"/>
              <a:t> all </a:t>
            </a:r>
            <a:r>
              <a:rPr lang="fr-FR" sz="2000" dirty="0" err="1"/>
              <a:t>corresponding</a:t>
            </a:r>
            <a:r>
              <a:rPr lang="fr-FR" sz="2000" dirty="0"/>
              <a:t> </a:t>
            </a:r>
            <a:r>
              <a:rPr lang="fr-FR" sz="2000" dirty="0" err="1"/>
              <a:t>datapackages</a:t>
            </a:r>
            <a:endParaRPr lang="fr-FR" sz="2000" dirty="0"/>
          </a:p>
          <a:p>
            <a:pPr marL="342900" indent="-342900">
              <a:buFont typeface="Arial" panose="020B0604020202020204" pitchFamily="34" charset="0"/>
              <a:buChar char="•"/>
            </a:pPr>
            <a:r>
              <a:rPr lang="fr-FR" sz="2000" dirty="0"/>
              <a:t>In </a:t>
            </a:r>
            <a:r>
              <a:rPr lang="fr-FR" sz="2000" dirty="0" err="1"/>
              <a:t>each</a:t>
            </a:r>
            <a:r>
              <a:rPr lang="fr-FR" sz="2000" dirty="0"/>
              <a:t> group, 4 </a:t>
            </a:r>
            <a:r>
              <a:rPr lang="fr-FR" sz="2000" dirty="0" err="1"/>
              <a:t>pieces</a:t>
            </a:r>
            <a:r>
              <a:rPr lang="fr-FR" sz="2000" dirty="0"/>
              <a:t> </a:t>
            </a:r>
            <a:r>
              <a:rPr lang="fr-FR" sz="2000" dirty="0" err="1"/>
              <a:t>were</a:t>
            </a:r>
            <a:r>
              <a:rPr lang="fr-FR" sz="2000" dirty="0"/>
              <a:t> </a:t>
            </a:r>
            <a:r>
              <a:rPr lang="fr-FR" sz="2000" dirty="0" err="1"/>
              <a:t>selected</a:t>
            </a:r>
            <a:r>
              <a:rPr lang="fr-FR" sz="2000" dirty="0"/>
              <a:t> as </a:t>
            </a:r>
            <a:r>
              <a:rPr lang="fr-FR" sz="2000" dirty="0" err="1"/>
              <a:t>considered</a:t>
            </a:r>
            <a:r>
              <a:rPr lang="fr-FR" sz="2000" dirty="0"/>
              <a:t> to </a:t>
            </a:r>
            <a:r>
              <a:rPr lang="fr-FR" sz="2000" dirty="0" err="1"/>
              <a:t>be</a:t>
            </a:r>
            <a:r>
              <a:rPr lang="fr-FR" sz="2000" dirty="0"/>
              <a:t> </a:t>
            </a:r>
            <a:r>
              <a:rPr lang="fr-FR" sz="2000" dirty="0" err="1"/>
              <a:t>representative</a:t>
            </a:r>
            <a:endParaRPr lang="fr-FR" sz="2000" dirty="0"/>
          </a:p>
          <a:p>
            <a:pPr marL="342900" indent="-342900">
              <a:buFont typeface="Arial" panose="020B0604020202020204" pitchFamily="34" charset="0"/>
              <a:buChar char="•"/>
            </a:pPr>
            <a:r>
              <a:rPr lang="fr-FR" sz="2000" dirty="0"/>
              <a:t>i.e. 60 </a:t>
            </a:r>
            <a:r>
              <a:rPr lang="fr-FR" sz="2000" dirty="0" err="1"/>
              <a:t>resonators</a:t>
            </a:r>
            <a:r>
              <a:rPr lang="fr-FR" sz="2000" dirty="0"/>
              <a:t> in total </a:t>
            </a:r>
            <a:r>
              <a:rPr lang="fr-FR" sz="2000" dirty="0" err="1"/>
              <a:t>available</a:t>
            </a:r>
            <a:r>
              <a:rPr lang="fr-FR" sz="2000" dirty="0"/>
              <a:t> for the </a:t>
            </a:r>
            <a:r>
              <a:rPr lang="fr-FR" sz="2000" dirty="0" err="1"/>
              <a:t>next</a:t>
            </a:r>
            <a:r>
              <a:rPr lang="fr-FR" sz="2000" dirty="0"/>
              <a:t> </a:t>
            </a:r>
            <a:r>
              <a:rPr lang="fr-FR" sz="2000" dirty="0" err="1"/>
              <a:t>steps</a:t>
            </a: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60 </a:t>
            </a:r>
            <a:r>
              <a:rPr lang="fr-FR" sz="2000" dirty="0" err="1"/>
              <a:t>oscillators</a:t>
            </a:r>
            <a:r>
              <a:rPr lang="fr-FR" sz="2000" dirty="0"/>
              <a:t> </a:t>
            </a:r>
            <a:r>
              <a:rPr lang="fr-FR" sz="2000" dirty="0" err="1"/>
              <a:t>manufactured</a:t>
            </a:r>
            <a:r>
              <a:rPr lang="fr-FR" sz="2000" dirty="0"/>
              <a:t> </a:t>
            </a:r>
            <a:r>
              <a:rPr lang="fr-FR" sz="2000" dirty="0" err="1"/>
              <a:t>from</a:t>
            </a:r>
            <a:r>
              <a:rPr lang="fr-FR" sz="2000" dirty="0"/>
              <a:t> </a:t>
            </a:r>
            <a:r>
              <a:rPr lang="fr-FR" sz="2000" dirty="0" err="1"/>
              <a:t>which</a:t>
            </a:r>
            <a:r>
              <a:rPr lang="fr-FR" sz="2000" dirty="0"/>
              <a:t> 24 are up and </a:t>
            </a:r>
            <a:r>
              <a:rPr lang="fr-FR" sz="2000" dirty="0" err="1"/>
              <a:t>ready</a:t>
            </a:r>
            <a:endParaRPr lang="fr-FR" sz="2000" dirty="0"/>
          </a:p>
        </p:txBody>
      </p:sp>
      <p:sp>
        <p:nvSpPr>
          <p:cNvPr id="3" name="Espace réservé du texte 2">
            <a:extLst>
              <a:ext uri="{FF2B5EF4-FFF2-40B4-BE49-F238E27FC236}">
                <a16:creationId xmlns:a16="http://schemas.microsoft.com/office/drawing/2014/main" id="{A6E8C586-070C-9A82-29DC-56427CE83BE7}"/>
              </a:ext>
            </a:extLst>
          </p:cNvPr>
          <p:cNvSpPr>
            <a:spLocks noGrp="1"/>
          </p:cNvSpPr>
          <p:nvPr>
            <p:ph type="body" sz="quarter" idx="13"/>
          </p:nvPr>
        </p:nvSpPr>
        <p:spPr/>
        <p:txBody>
          <a:bodyPr/>
          <a:lstStyle/>
          <a:p>
            <a:endParaRPr lang="fr-FR" dirty="0"/>
          </a:p>
        </p:txBody>
      </p:sp>
      <p:sp>
        <p:nvSpPr>
          <p:cNvPr id="4" name="Espace réservé du texte 3">
            <a:extLst>
              <a:ext uri="{FF2B5EF4-FFF2-40B4-BE49-F238E27FC236}">
                <a16:creationId xmlns:a16="http://schemas.microsoft.com/office/drawing/2014/main" id="{D823CA82-6E35-C9FE-2A56-2D31B2BF7895}"/>
              </a:ext>
            </a:extLst>
          </p:cNvPr>
          <p:cNvSpPr>
            <a:spLocks noGrp="1"/>
          </p:cNvSpPr>
          <p:nvPr>
            <p:ph type="body" sz="quarter" idx="12"/>
          </p:nvPr>
        </p:nvSpPr>
        <p:spPr/>
        <p:txBody>
          <a:bodyPr/>
          <a:lstStyle/>
          <a:p>
            <a:r>
              <a:rPr lang="fr-FR" dirty="0"/>
              <a:t>Production of </a:t>
            </a:r>
            <a:r>
              <a:rPr lang="fr-FR" dirty="0" err="1"/>
              <a:t>resonators</a:t>
            </a:r>
            <a:r>
              <a:rPr lang="fr-FR" dirty="0"/>
              <a:t> &amp; </a:t>
            </a:r>
            <a:r>
              <a:rPr lang="fr-FR" dirty="0" err="1"/>
              <a:t>oscillators</a:t>
            </a:r>
            <a:endParaRPr lang="fr-FR" dirty="0"/>
          </a:p>
        </p:txBody>
      </p:sp>
      <p:pic>
        <p:nvPicPr>
          <p:cNvPr id="5122" name="Image 1">
            <a:extLst>
              <a:ext uri="{FF2B5EF4-FFF2-40B4-BE49-F238E27FC236}">
                <a16:creationId xmlns:a16="http://schemas.microsoft.com/office/drawing/2014/main" id="{5C9D35DA-8902-5DAC-71D6-BBF8720A1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741" y="3429000"/>
            <a:ext cx="4597563" cy="16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08FCFB2D-30BD-D89C-0F43-0C53F8B1F5ED}"/>
              </a:ext>
            </a:extLst>
          </p:cNvPr>
          <p:cNvSpPr txBox="1"/>
          <p:nvPr/>
        </p:nvSpPr>
        <p:spPr>
          <a:xfrm>
            <a:off x="3490586" y="5046244"/>
            <a:ext cx="4789872" cy="369332"/>
          </a:xfrm>
          <a:prstGeom prst="rect">
            <a:avLst/>
          </a:prstGeom>
          <a:noFill/>
        </p:spPr>
        <p:txBody>
          <a:bodyPr wrap="square" rtlCol="0">
            <a:spAutoFit/>
          </a:bodyPr>
          <a:lstStyle/>
          <a:p>
            <a:pPr algn="ctr"/>
            <a:r>
              <a:rPr lang="fr-FR" b="1" dirty="0"/>
              <a:t>Image of </a:t>
            </a:r>
            <a:r>
              <a:rPr lang="fr-FR" b="1" dirty="0" err="1"/>
              <a:t>resonators</a:t>
            </a:r>
            <a:r>
              <a:rPr lang="fr-FR" b="1" dirty="0"/>
              <a:t> </a:t>
            </a:r>
            <a:r>
              <a:rPr lang="fr-FR" b="1" dirty="0" err="1"/>
              <a:t>from</a:t>
            </a:r>
            <a:r>
              <a:rPr lang="fr-FR" b="1" dirty="0"/>
              <a:t> one of the 15 groups</a:t>
            </a:r>
          </a:p>
        </p:txBody>
      </p:sp>
    </p:spTree>
    <p:extLst>
      <p:ext uri="{BB962C8B-B14F-4D97-AF65-F5344CB8AC3E}">
        <p14:creationId xmlns:p14="http://schemas.microsoft.com/office/powerpoint/2010/main" val="1131366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EF5DCD3-9840-2425-A626-C49DC00A16B0}"/>
              </a:ext>
            </a:extLst>
          </p:cNvPr>
          <p:cNvSpPr>
            <a:spLocks noGrp="1"/>
          </p:cNvSpPr>
          <p:nvPr>
            <p:ph idx="1"/>
          </p:nvPr>
        </p:nvSpPr>
        <p:spPr>
          <a:xfrm>
            <a:off x="531822" y="1685924"/>
            <a:ext cx="11128352" cy="4522210"/>
          </a:xfrm>
        </p:spPr>
        <p:txBody>
          <a:bodyPr>
            <a:normAutofit lnSpcReduction="10000"/>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342900" indent="-342900">
              <a:buFont typeface="Arial" panose="020B0604020202020204" pitchFamily="34" charset="0"/>
              <a:buChar char="•"/>
            </a:pPr>
            <a:r>
              <a:rPr lang="fr-FR" dirty="0"/>
              <a:t>All </a:t>
            </a:r>
            <a:r>
              <a:rPr lang="fr-FR" dirty="0" err="1"/>
              <a:t>materials</a:t>
            </a:r>
            <a:r>
              <a:rPr lang="fr-FR" dirty="0"/>
              <a:t> are </a:t>
            </a:r>
            <a:r>
              <a:rPr lang="fr-FR" dirty="0" err="1"/>
              <a:t>presenting</a:t>
            </a:r>
            <a:r>
              <a:rPr lang="fr-FR" dirty="0"/>
              <a:t> </a:t>
            </a:r>
            <a:r>
              <a:rPr lang="fr-FR" dirty="0" err="1"/>
              <a:t>quite</a:t>
            </a:r>
            <a:r>
              <a:rPr lang="fr-FR" dirty="0"/>
              <a:t> </a:t>
            </a:r>
            <a:r>
              <a:rPr lang="fr-FR" dirty="0" err="1"/>
              <a:t>low</a:t>
            </a:r>
            <a:r>
              <a:rPr lang="fr-FR" dirty="0"/>
              <a:t> </a:t>
            </a:r>
            <a:r>
              <a:rPr lang="fr-FR" dirty="0" err="1"/>
              <a:t>level</a:t>
            </a:r>
            <a:r>
              <a:rPr lang="fr-FR" dirty="0"/>
              <a:t> of </a:t>
            </a:r>
            <a:r>
              <a:rPr lang="fr-FR" dirty="0" err="1"/>
              <a:t>impurities</a:t>
            </a:r>
            <a:r>
              <a:rPr lang="fr-FR" dirty="0"/>
              <a:t> (&lt;1ppm)</a:t>
            </a:r>
          </a:p>
          <a:p>
            <a:pPr marL="342900" indent="-342900">
              <a:buFont typeface="Arial" panose="020B0604020202020204" pitchFamily="34" charset="0"/>
              <a:buChar char="•"/>
            </a:pPr>
            <a:r>
              <a:rPr lang="fr-FR" dirty="0"/>
              <a:t>Cristal Innov </a:t>
            </a:r>
            <a:r>
              <a:rPr lang="fr-FR" dirty="0" err="1"/>
              <a:t>material</a:t>
            </a:r>
            <a:r>
              <a:rPr lang="fr-FR" dirty="0"/>
              <a:t> </a:t>
            </a:r>
            <a:r>
              <a:rPr lang="fr-FR" dirty="0" err="1"/>
              <a:t>being</a:t>
            </a:r>
            <a:r>
              <a:rPr lang="fr-FR" dirty="0"/>
              <a:t> the </a:t>
            </a:r>
            <a:r>
              <a:rPr lang="fr-FR" dirty="0" err="1"/>
              <a:t>purest</a:t>
            </a:r>
            <a:r>
              <a:rPr lang="fr-FR" dirty="0"/>
              <a:t> one</a:t>
            </a:r>
          </a:p>
        </p:txBody>
      </p:sp>
      <p:sp>
        <p:nvSpPr>
          <p:cNvPr id="3" name="Espace réservé du texte 2">
            <a:extLst>
              <a:ext uri="{FF2B5EF4-FFF2-40B4-BE49-F238E27FC236}">
                <a16:creationId xmlns:a16="http://schemas.microsoft.com/office/drawing/2014/main" id="{011D559D-9A36-A255-A12E-D451C4C38F0E}"/>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618A40E4-2C86-80D5-A8B9-EAA3D309DC63}"/>
              </a:ext>
            </a:extLst>
          </p:cNvPr>
          <p:cNvSpPr>
            <a:spLocks noGrp="1"/>
          </p:cNvSpPr>
          <p:nvPr>
            <p:ph type="body" sz="quarter" idx="12"/>
          </p:nvPr>
        </p:nvSpPr>
        <p:spPr/>
        <p:txBody>
          <a:bodyPr/>
          <a:lstStyle/>
          <a:p>
            <a:r>
              <a:rPr lang="fr-FR" dirty="0" err="1"/>
              <a:t>Results</a:t>
            </a:r>
            <a:r>
              <a:rPr lang="fr-FR" dirty="0"/>
              <a:t> of </a:t>
            </a:r>
            <a:r>
              <a:rPr lang="fr-FR" dirty="0" err="1"/>
              <a:t>impurities</a:t>
            </a:r>
            <a:r>
              <a:rPr lang="fr-FR" dirty="0"/>
              <a:t> </a:t>
            </a:r>
            <a:r>
              <a:rPr lang="fr-FR" dirty="0" err="1"/>
              <a:t>analysis</a:t>
            </a:r>
            <a:endParaRPr lang="fr-FR" dirty="0"/>
          </a:p>
        </p:txBody>
      </p:sp>
      <p:pic>
        <p:nvPicPr>
          <p:cNvPr id="11" name="Image 10">
            <a:extLst>
              <a:ext uri="{FF2B5EF4-FFF2-40B4-BE49-F238E27FC236}">
                <a16:creationId xmlns:a16="http://schemas.microsoft.com/office/drawing/2014/main" id="{26D1D97A-0718-0FB6-3C3B-9DC3F6AC79FB}"/>
              </a:ext>
            </a:extLst>
          </p:cNvPr>
          <p:cNvPicPr>
            <a:picLocks noChangeAspect="1"/>
          </p:cNvPicPr>
          <p:nvPr/>
        </p:nvPicPr>
        <p:blipFill>
          <a:blip r:embed="rId2"/>
          <a:stretch>
            <a:fillRect/>
          </a:stretch>
        </p:blipFill>
        <p:spPr>
          <a:xfrm>
            <a:off x="838680" y="1782635"/>
            <a:ext cx="10514636" cy="1518156"/>
          </a:xfrm>
          <a:prstGeom prst="rect">
            <a:avLst/>
          </a:prstGeom>
        </p:spPr>
      </p:pic>
      <p:sp>
        <p:nvSpPr>
          <p:cNvPr id="12" name="ZoneTexte 11">
            <a:extLst>
              <a:ext uri="{FF2B5EF4-FFF2-40B4-BE49-F238E27FC236}">
                <a16:creationId xmlns:a16="http://schemas.microsoft.com/office/drawing/2014/main" id="{A45F92EA-3FC7-2506-2A7C-7BC28B5C5262}"/>
              </a:ext>
            </a:extLst>
          </p:cNvPr>
          <p:cNvSpPr txBox="1"/>
          <p:nvPr/>
        </p:nvSpPr>
        <p:spPr>
          <a:xfrm>
            <a:off x="3570298" y="3372544"/>
            <a:ext cx="5051400" cy="369332"/>
          </a:xfrm>
          <a:prstGeom prst="rect">
            <a:avLst/>
          </a:prstGeom>
          <a:noFill/>
        </p:spPr>
        <p:txBody>
          <a:bodyPr wrap="square" rtlCol="0">
            <a:spAutoFit/>
          </a:bodyPr>
          <a:lstStyle/>
          <a:p>
            <a:r>
              <a:rPr lang="fr-FR" b="1" dirty="0" err="1"/>
              <a:t>Impurities</a:t>
            </a:r>
            <a:r>
              <a:rPr lang="fr-FR" b="1" dirty="0"/>
              <a:t> ions in the </a:t>
            </a:r>
            <a:r>
              <a:rPr lang="fr-FR" b="1" dirty="0" err="1"/>
              <a:t>different</a:t>
            </a:r>
            <a:r>
              <a:rPr lang="fr-FR" b="1" dirty="0"/>
              <a:t> </a:t>
            </a:r>
            <a:r>
              <a:rPr lang="fr-FR" b="1" dirty="0" err="1"/>
              <a:t>materials</a:t>
            </a:r>
            <a:r>
              <a:rPr lang="fr-FR" b="1" dirty="0"/>
              <a:t> (in </a:t>
            </a:r>
            <a:r>
              <a:rPr lang="fr-FR" b="1" dirty="0" err="1"/>
              <a:t>ug</a:t>
            </a:r>
            <a:r>
              <a:rPr lang="fr-FR" b="1" dirty="0"/>
              <a:t>/g)</a:t>
            </a:r>
          </a:p>
        </p:txBody>
      </p:sp>
      <p:pic>
        <p:nvPicPr>
          <p:cNvPr id="3076" name="Picture 4" descr="Cristal Innov">
            <a:extLst>
              <a:ext uri="{FF2B5EF4-FFF2-40B4-BE49-F238E27FC236}">
                <a16:creationId xmlns:a16="http://schemas.microsoft.com/office/drawing/2014/main" id="{D76D94CB-533C-D4CC-EF2D-48498D3A4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08" y="3701380"/>
            <a:ext cx="1398746"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 en angle 13">
            <a:extLst>
              <a:ext uri="{FF2B5EF4-FFF2-40B4-BE49-F238E27FC236}">
                <a16:creationId xmlns:a16="http://schemas.microsoft.com/office/drawing/2014/main" id="{DCC56A44-416D-EB5F-B864-7D7199F5E01C}"/>
              </a:ext>
            </a:extLst>
          </p:cNvPr>
          <p:cNvCxnSpPr>
            <a:cxnSpLocks/>
            <a:stCxn id="3076" idx="1"/>
            <a:endCxn id="24" idx="1"/>
          </p:cNvCxnSpPr>
          <p:nvPr/>
        </p:nvCxnSpPr>
        <p:spPr>
          <a:xfrm rot="10800000" flipH="1">
            <a:off x="703107" y="2256696"/>
            <a:ext cx="135571" cy="1654235"/>
          </a:xfrm>
          <a:prstGeom prst="bentConnector3">
            <a:avLst>
              <a:gd name="adj1" fmla="val -16862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CD7ED55-1759-E0E7-0D5B-01DF44B0D262}"/>
              </a:ext>
            </a:extLst>
          </p:cNvPr>
          <p:cNvSpPr/>
          <p:nvPr/>
        </p:nvSpPr>
        <p:spPr>
          <a:xfrm>
            <a:off x="838681" y="2305050"/>
            <a:ext cx="332894" cy="1553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2DE86169-B098-1F19-D5D9-DBCB7D947DB0}"/>
              </a:ext>
            </a:extLst>
          </p:cNvPr>
          <p:cNvSpPr/>
          <p:nvPr/>
        </p:nvSpPr>
        <p:spPr>
          <a:xfrm>
            <a:off x="838679" y="2179034"/>
            <a:ext cx="186263" cy="1553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1102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99E41A0-F113-46FD-B941-9DBB5B34C0F7}"/>
              </a:ext>
            </a:extLst>
          </p:cNvPr>
          <p:cNvSpPr>
            <a:spLocks noGrp="1"/>
          </p:cNvSpPr>
          <p:nvPr>
            <p:ph idx="1"/>
          </p:nvPr>
        </p:nvSpPr>
        <p:spPr/>
        <p:txBody>
          <a:bodyPr/>
          <a:lstStyle/>
          <a:p>
            <a:r>
              <a:rPr lang="fr-FR" dirty="0"/>
              <a:t>To </a:t>
            </a:r>
            <a:r>
              <a:rPr lang="fr-FR" dirty="0" err="1"/>
              <a:t>adress</a:t>
            </a:r>
            <a:r>
              <a:rPr lang="fr-FR" dirty="0"/>
              <a:t> the </a:t>
            </a:r>
            <a:r>
              <a:rPr lang="fr-FR" dirty="0" err="1"/>
              <a:t>expressed</a:t>
            </a:r>
            <a:r>
              <a:rPr lang="fr-FR" dirty="0"/>
              <a:t> </a:t>
            </a:r>
            <a:r>
              <a:rPr lang="fr-FR" dirty="0" err="1"/>
              <a:t>problematic</a:t>
            </a:r>
            <a:r>
              <a:rPr lang="fr-FR" dirty="0"/>
              <a:t> </a:t>
            </a:r>
            <a:r>
              <a:rPr lang="fr-FR" dirty="0" err="1"/>
              <a:t>following</a:t>
            </a:r>
            <a:r>
              <a:rPr lang="fr-FR" dirty="0"/>
              <a:t> test plan </a:t>
            </a:r>
            <a:r>
              <a:rPr lang="fr-FR" dirty="0" err="1"/>
              <a:t>will</a:t>
            </a:r>
            <a:r>
              <a:rPr lang="fr-FR" dirty="0"/>
              <a:t> </a:t>
            </a:r>
            <a:r>
              <a:rPr lang="fr-FR" dirty="0" err="1"/>
              <a:t>be</a:t>
            </a:r>
            <a:r>
              <a:rPr lang="fr-FR" dirty="0"/>
              <a:t> </a:t>
            </a:r>
            <a:r>
              <a:rPr lang="fr-FR" dirty="0" err="1"/>
              <a:t>applied</a:t>
            </a:r>
            <a:r>
              <a:rPr lang="fr-FR" dirty="0"/>
              <a:t> :</a:t>
            </a:r>
          </a:p>
        </p:txBody>
      </p:sp>
      <p:sp>
        <p:nvSpPr>
          <p:cNvPr id="3" name="Espace réservé du texte 2">
            <a:extLst>
              <a:ext uri="{FF2B5EF4-FFF2-40B4-BE49-F238E27FC236}">
                <a16:creationId xmlns:a16="http://schemas.microsoft.com/office/drawing/2014/main" id="{B4A34DA1-11D7-447C-4869-682DB2A0E1EC}"/>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4D6A424F-0A79-6A95-D4A9-D3E68F95FB62}"/>
              </a:ext>
            </a:extLst>
          </p:cNvPr>
          <p:cNvSpPr>
            <a:spLocks noGrp="1"/>
          </p:cNvSpPr>
          <p:nvPr>
            <p:ph type="body" sz="quarter" idx="12"/>
          </p:nvPr>
        </p:nvSpPr>
        <p:spPr/>
        <p:txBody>
          <a:bodyPr/>
          <a:lstStyle/>
          <a:p>
            <a:r>
              <a:rPr lang="fr-FR" dirty="0"/>
              <a:t>Test plan</a:t>
            </a:r>
          </a:p>
        </p:txBody>
      </p:sp>
      <p:grpSp>
        <p:nvGrpSpPr>
          <p:cNvPr id="39" name="Groupe 38">
            <a:extLst>
              <a:ext uri="{FF2B5EF4-FFF2-40B4-BE49-F238E27FC236}">
                <a16:creationId xmlns:a16="http://schemas.microsoft.com/office/drawing/2014/main" id="{FDF3CC97-2836-2D32-18DB-4876E314045A}"/>
              </a:ext>
            </a:extLst>
          </p:cNvPr>
          <p:cNvGrpSpPr/>
          <p:nvPr/>
        </p:nvGrpSpPr>
        <p:grpSpPr>
          <a:xfrm>
            <a:off x="536638" y="3063729"/>
            <a:ext cx="11191424" cy="2002699"/>
            <a:chOff x="484023" y="2773443"/>
            <a:chExt cx="11191424" cy="2002699"/>
          </a:xfrm>
        </p:grpSpPr>
        <p:cxnSp>
          <p:nvCxnSpPr>
            <p:cNvPr id="18" name="Connecteur droit avec flèche 17">
              <a:extLst>
                <a:ext uri="{FF2B5EF4-FFF2-40B4-BE49-F238E27FC236}">
                  <a16:creationId xmlns:a16="http://schemas.microsoft.com/office/drawing/2014/main" id="{3600CCE4-CCA2-2C34-CE81-7101361965BA}"/>
                </a:ext>
              </a:extLst>
            </p:cNvPr>
            <p:cNvCxnSpPr/>
            <p:nvPr/>
          </p:nvCxnSpPr>
          <p:spPr>
            <a:xfrm>
              <a:off x="885371" y="3328274"/>
              <a:ext cx="10367089" cy="7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 name="Groupe 15">
              <a:extLst>
                <a:ext uri="{FF2B5EF4-FFF2-40B4-BE49-F238E27FC236}">
                  <a16:creationId xmlns:a16="http://schemas.microsoft.com/office/drawing/2014/main" id="{48B9E03E-1E50-497A-20CB-AE79C01DC254}"/>
                </a:ext>
              </a:extLst>
            </p:cNvPr>
            <p:cNvGrpSpPr/>
            <p:nvPr/>
          </p:nvGrpSpPr>
          <p:grpSpPr>
            <a:xfrm>
              <a:off x="1424696" y="2773443"/>
              <a:ext cx="9342607" cy="1138466"/>
              <a:chOff x="1039596" y="2874165"/>
              <a:chExt cx="9342607" cy="1138466"/>
            </a:xfrm>
          </p:grpSpPr>
          <p:sp>
            <p:nvSpPr>
              <p:cNvPr id="6" name="Rectangle 5">
                <a:extLst>
                  <a:ext uri="{FF2B5EF4-FFF2-40B4-BE49-F238E27FC236}">
                    <a16:creationId xmlns:a16="http://schemas.microsoft.com/office/drawing/2014/main" id="{AEE84FD9-56EB-BB45-A862-36E39E44E191}"/>
                  </a:ext>
                </a:extLst>
              </p:cNvPr>
              <p:cNvSpPr/>
              <p:nvPr/>
            </p:nvSpPr>
            <p:spPr>
              <a:xfrm>
                <a:off x="1039596" y="2888682"/>
                <a:ext cx="1752600" cy="1109663"/>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Low dose rate </a:t>
                </a:r>
                <a:r>
                  <a:rPr lang="fr-FR" sz="1200" b="1" dirty="0" err="1"/>
                  <a:t>Cycling</a:t>
                </a:r>
                <a:endParaRPr lang="fr-FR" sz="1200" b="1" dirty="0"/>
              </a:p>
              <a:p>
                <a:pPr algn="ctr"/>
                <a:r>
                  <a:rPr lang="fr-FR" sz="1200" dirty="0"/>
                  <a:t>Few rad/h</a:t>
                </a:r>
              </a:p>
              <a:p>
                <a:pPr algn="ctr"/>
                <a:r>
                  <a:rPr lang="fr-FR" sz="1200" dirty="0" err="1"/>
                  <a:t>Exposure</a:t>
                </a:r>
                <a:r>
                  <a:rPr lang="fr-FR" sz="1200" dirty="0"/>
                  <a:t> 20min</a:t>
                </a:r>
              </a:p>
              <a:p>
                <a:pPr algn="ctr"/>
                <a:r>
                  <a:rPr lang="fr-FR" sz="1200" dirty="0"/>
                  <a:t>Non </a:t>
                </a:r>
                <a:r>
                  <a:rPr lang="fr-FR" sz="1200" dirty="0" err="1"/>
                  <a:t>exposure</a:t>
                </a:r>
                <a:r>
                  <a:rPr lang="fr-FR" sz="1200" dirty="0"/>
                  <a:t> 100 min</a:t>
                </a:r>
              </a:p>
              <a:p>
                <a:pPr algn="ctr"/>
                <a:r>
                  <a:rPr lang="fr-FR" sz="1200" dirty="0"/>
                  <a:t>8 cycles - 16 </a:t>
                </a:r>
                <a:r>
                  <a:rPr lang="fr-FR" sz="1200" dirty="0" err="1"/>
                  <a:t>hours</a:t>
                </a:r>
                <a:endParaRPr lang="fr-FR" sz="1200" dirty="0"/>
              </a:p>
            </p:txBody>
          </p:sp>
          <p:sp>
            <p:nvSpPr>
              <p:cNvPr id="8" name="Rectangle 7">
                <a:extLst>
                  <a:ext uri="{FF2B5EF4-FFF2-40B4-BE49-F238E27FC236}">
                    <a16:creationId xmlns:a16="http://schemas.microsoft.com/office/drawing/2014/main" id="{D387840A-9787-ECBA-74B8-09A451501146}"/>
                  </a:ext>
                </a:extLst>
              </p:cNvPr>
              <p:cNvSpPr/>
              <p:nvPr/>
            </p:nvSpPr>
            <p:spPr>
              <a:xfrm>
                <a:off x="3155554" y="2874166"/>
                <a:ext cx="1304925" cy="1109663"/>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High dose </a:t>
                </a:r>
                <a:r>
                  <a:rPr lang="fr-FR" sz="1200" dirty="0" err="1"/>
                  <a:t>deposition</a:t>
                </a:r>
                <a:endParaRPr lang="fr-FR" sz="1200" dirty="0"/>
              </a:p>
              <a:p>
                <a:pPr algn="ctr"/>
                <a:r>
                  <a:rPr lang="fr-FR" sz="1200" dirty="0"/>
                  <a:t>on </a:t>
                </a:r>
                <a:r>
                  <a:rPr lang="fr-FR" sz="1200" dirty="0" err="1"/>
                  <a:t>resonator</a:t>
                </a:r>
                <a:endParaRPr lang="fr-FR" sz="1200" dirty="0"/>
              </a:p>
              <a:p>
                <a:pPr algn="ctr"/>
                <a:r>
                  <a:rPr lang="fr-FR" sz="1200" dirty="0"/>
                  <a:t>180rad/h</a:t>
                </a:r>
              </a:p>
              <a:p>
                <a:pPr algn="ctr"/>
                <a:r>
                  <a:rPr lang="fr-FR" sz="1200" dirty="0"/>
                  <a:t>7 </a:t>
                </a:r>
                <a:r>
                  <a:rPr lang="fr-FR" sz="1200" dirty="0" err="1"/>
                  <a:t>days</a:t>
                </a:r>
                <a:r>
                  <a:rPr lang="fr-FR" sz="1200" dirty="0"/>
                  <a:t> 30kRad</a:t>
                </a:r>
              </a:p>
            </p:txBody>
          </p:sp>
          <p:sp>
            <p:nvSpPr>
              <p:cNvPr id="13" name="Rectangle 12">
                <a:extLst>
                  <a:ext uri="{FF2B5EF4-FFF2-40B4-BE49-F238E27FC236}">
                    <a16:creationId xmlns:a16="http://schemas.microsoft.com/office/drawing/2014/main" id="{5CB94EA3-E351-B1C1-F533-90D298B7C7EF}"/>
                  </a:ext>
                </a:extLst>
              </p:cNvPr>
              <p:cNvSpPr/>
              <p:nvPr/>
            </p:nvSpPr>
            <p:spPr>
              <a:xfrm>
                <a:off x="4831012" y="2874165"/>
                <a:ext cx="1752600" cy="1109663"/>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Low dose rate </a:t>
                </a:r>
                <a:r>
                  <a:rPr lang="fr-FR" sz="1200" b="1" dirty="0" err="1"/>
                  <a:t>Cycling</a:t>
                </a:r>
                <a:endParaRPr lang="fr-FR" sz="1200" b="1" dirty="0"/>
              </a:p>
              <a:p>
                <a:pPr algn="ctr"/>
                <a:r>
                  <a:rPr lang="fr-FR" sz="1200" dirty="0"/>
                  <a:t>Few rad/h</a:t>
                </a:r>
              </a:p>
              <a:p>
                <a:pPr algn="ctr"/>
                <a:r>
                  <a:rPr lang="fr-FR" sz="1200" dirty="0" err="1"/>
                  <a:t>Exposure</a:t>
                </a:r>
                <a:r>
                  <a:rPr lang="fr-FR" sz="1200" dirty="0"/>
                  <a:t> 20min</a:t>
                </a:r>
              </a:p>
              <a:p>
                <a:pPr algn="ctr"/>
                <a:r>
                  <a:rPr lang="fr-FR" sz="1200" dirty="0"/>
                  <a:t>Non </a:t>
                </a:r>
                <a:r>
                  <a:rPr lang="fr-FR" sz="1200" dirty="0" err="1"/>
                  <a:t>exposure</a:t>
                </a:r>
                <a:r>
                  <a:rPr lang="fr-FR" sz="1200" dirty="0"/>
                  <a:t> 100 min</a:t>
                </a:r>
              </a:p>
              <a:p>
                <a:pPr algn="ctr"/>
                <a:r>
                  <a:rPr lang="fr-FR" sz="1200" dirty="0"/>
                  <a:t>8 cycles - 16 </a:t>
                </a:r>
                <a:r>
                  <a:rPr lang="fr-FR" sz="1200" dirty="0" err="1"/>
                  <a:t>hours</a:t>
                </a:r>
                <a:endParaRPr lang="fr-FR" sz="1200" dirty="0"/>
              </a:p>
            </p:txBody>
          </p:sp>
          <p:sp>
            <p:nvSpPr>
              <p:cNvPr id="14" name="Rectangle 13">
                <a:extLst>
                  <a:ext uri="{FF2B5EF4-FFF2-40B4-BE49-F238E27FC236}">
                    <a16:creationId xmlns:a16="http://schemas.microsoft.com/office/drawing/2014/main" id="{74F6C073-2748-140C-02EE-EE14DAE90938}"/>
                  </a:ext>
                </a:extLst>
              </p:cNvPr>
              <p:cNvSpPr/>
              <p:nvPr/>
            </p:nvSpPr>
            <p:spPr>
              <a:xfrm>
                <a:off x="6954145" y="2888682"/>
                <a:ext cx="1304925" cy="1123949"/>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High dose </a:t>
                </a:r>
                <a:r>
                  <a:rPr lang="fr-FR" sz="1200" dirty="0" err="1"/>
                  <a:t>deposition</a:t>
                </a:r>
                <a:endParaRPr lang="fr-FR" sz="1200" dirty="0"/>
              </a:p>
              <a:p>
                <a:pPr algn="ctr"/>
                <a:r>
                  <a:rPr lang="fr-FR" sz="1200" dirty="0"/>
                  <a:t>on </a:t>
                </a:r>
                <a:r>
                  <a:rPr lang="fr-FR" sz="1200" dirty="0" err="1"/>
                  <a:t>resonator</a:t>
                </a:r>
                <a:endParaRPr lang="fr-FR" sz="1200" dirty="0"/>
              </a:p>
              <a:p>
                <a:pPr algn="ctr"/>
                <a:r>
                  <a:rPr lang="fr-FR" sz="1200" dirty="0"/>
                  <a:t>180rad/h</a:t>
                </a:r>
              </a:p>
              <a:p>
                <a:pPr algn="ctr"/>
                <a:r>
                  <a:rPr lang="fr-FR" sz="1200" dirty="0"/>
                  <a:t>7 </a:t>
                </a:r>
                <a:r>
                  <a:rPr lang="fr-FR" sz="1200" dirty="0" err="1"/>
                  <a:t>days</a:t>
                </a:r>
                <a:r>
                  <a:rPr lang="fr-FR" sz="1200" dirty="0"/>
                  <a:t> 30kRad</a:t>
                </a:r>
              </a:p>
            </p:txBody>
          </p:sp>
          <p:sp>
            <p:nvSpPr>
              <p:cNvPr id="15" name="Rectangle 14">
                <a:extLst>
                  <a:ext uri="{FF2B5EF4-FFF2-40B4-BE49-F238E27FC236}">
                    <a16:creationId xmlns:a16="http://schemas.microsoft.com/office/drawing/2014/main" id="{CE0AAD5E-0B1C-8A48-D83C-59AD310CD1CF}"/>
                  </a:ext>
                </a:extLst>
              </p:cNvPr>
              <p:cNvSpPr/>
              <p:nvPr/>
            </p:nvSpPr>
            <p:spPr>
              <a:xfrm>
                <a:off x="8629603" y="2874165"/>
                <a:ext cx="1752600" cy="1123949"/>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Low dose rate </a:t>
                </a:r>
                <a:r>
                  <a:rPr lang="fr-FR" sz="1200" b="1" dirty="0" err="1"/>
                  <a:t>Cycling</a:t>
                </a:r>
                <a:endParaRPr lang="fr-FR" sz="1200" b="1" dirty="0"/>
              </a:p>
              <a:p>
                <a:pPr algn="ctr"/>
                <a:r>
                  <a:rPr lang="fr-FR" sz="1200" dirty="0"/>
                  <a:t>Few rad/h</a:t>
                </a:r>
              </a:p>
              <a:p>
                <a:pPr algn="ctr"/>
                <a:r>
                  <a:rPr lang="fr-FR" sz="1200" dirty="0" err="1"/>
                  <a:t>Exposure</a:t>
                </a:r>
                <a:r>
                  <a:rPr lang="fr-FR" sz="1200" dirty="0"/>
                  <a:t> 20min</a:t>
                </a:r>
              </a:p>
              <a:p>
                <a:pPr algn="ctr"/>
                <a:r>
                  <a:rPr lang="fr-FR" sz="1200" dirty="0"/>
                  <a:t>Non </a:t>
                </a:r>
                <a:r>
                  <a:rPr lang="fr-FR" sz="1200" dirty="0" err="1"/>
                  <a:t>exposure</a:t>
                </a:r>
                <a:r>
                  <a:rPr lang="fr-FR" sz="1200" dirty="0"/>
                  <a:t> 100 min</a:t>
                </a:r>
              </a:p>
              <a:p>
                <a:pPr algn="ctr"/>
                <a:r>
                  <a:rPr lang="fr-FR" sz="1200" dirty="0"/>
                  <a:t>8 cycles - 16 </a:t>
                </a:r>
                <a:r>
                  <a:rPr lang="fr-FR" sz="1200" dirty="0" err="1"/>
                  <a:t>hours</a:t>
                </a:r>
                <a:endParaRPr lang="fr-FR" sz="1200" dirty="0"/>
              </a:p>
            </p:txBody>
          </p:sp>
        </p:grpSp>
        <p:grpSp>
          <p:nvGrpSpPr>
            <p:cNvPr id="23" name="Groupe 22">
              <a:extLst>
                <a:ext uri="{FF2B5EF4-FFF2-40B4-BE49-F238E27FC236}">
                  <a16:creationId xmlns:a16="http://schemas.microsoft.com/office/drawing/2014/main" id="{09ADCD90-DB13-9A00-E1B0-443204DBD840}"/>
                </a:ext>
              </a:extLst>
            </p:cNvPr>
            <p:cNvGrpSpPr/>
            <p:nvPr/>
          </p:nvGrpSpPr>
          <p:grpSpPr>
            <a:xfrm>
              <a:off x="484023" y="3322705"/>
              <a:ext cx="1397779" cy="1446177"/>
              <a:chOff x="484023" y="3322705"/>
              <a:chExt cx="1397779" cy="1446177"/>
            </a:xfrm>
          </p:grpSpPr>
          <p:sp>
            <p:nvSpPr>
              <p:cNvPr id="12" name="ZoneTexte 11">
                <a:extLst>
                  <a:ext uri="{FF2B5EF4-FFF2-40B4-BE49-F238E27FC236}">
                    <a16:creationId xmlns:a16="http://schemas.microsoft.com/office/drawing/2014/main" id="{25D63964-07ED-759F-14B5-B6049D3D7A04}"/>
                  </a:ext>
                </a:extLst>
              </p:cNvPr>
              <p:cNvSpPr txBox="1"/>
              <p:nvPr/>
            </p:nvSpPr>
            <p:spPr>
              <a:xfrm>
                <a:off x="484023" y="4307217"/>
                <a:ext cx="1397779" cy="461665"/>
              </a:xfrm>
              <a:prstGeom prst="rect">
                <a:avLst/>
              </a:prstGeom>
              <a:noFill/>
            </p:spPr>
            <p:txBody>
              <a:bodyPr wrap="square" rtlCol="0">
                <a:spAutoFit/>
              </a:bodyPr>
              <a:lstStyle/>
              <a:p>
                <a:pPr algn="ctr"/>
                <a:r>
                  <a:rPr lang="fr-FR" sz="1200" dirty="0" err="1">
                    <a:effectLst>
                      <a:outerShdw blurRad="38100" dist="38100" dir="2700000" algn="tl">
                        <a:srgbClr val="000000">
                          <a:alpha val="43137"/>
                        </a:srgbClr>
                      </a:outerShdw>
                    </a:effectLst>
                  </a:rPr>
                  <a:t>Device</a:t>
                </a:r>
                <a:r>
                  <a:rPr lang="fr-FR" sz="1200" dirty="0">
                    <a:effectLst>
                      <a:outerShdw blurRad="38100" dist="38100" dir="2700000" algn="tl">
                        <a:srgbClr val="000000">
                          <a:alpha val="43137"/>
                        </a:srgbClr>
                      </a:outerShdw>
                    </a:effectLst>
                  </a:rPr>
                  <a:t> </a:t>
                </a:r>
                <a:r>
                  <a:rPr lang="fr-FR" sz="1200" dirty="0" err="1">
                    <a:effectLst>
                      <a:outerShdw blurRad="38100" dist="38100" dir="2700000" algn="tl">
                        <a:srgbClr val="000000">
                          <a:alpha val="43137"/>
                        </a:srgbClr>
                      </a:outerShdw>
                    </a:effectLst>
                  </a:rPr>
                  <a:t>characterization</a:t>
                </a:r>
                <a:endParaRPr lang="fr-FR" sz="1200" dirty="0">
                  <a:effectLst>
                    <a:outerShdw blurRad="38100" dist="38100" dir="2700000" algn="tl">
                      <a:srgbClr val="000000">
                        <a:alpha val="43137"/>
                      </a:srgbClr>
                    </a:outerShdw>
                  </a:effectLst>
                </a:endParaRPr>
              </a:p>
            </p:txBody>
          </p:sp>
          <p:cxnSp>
            <p:nvCxnSpPr>
              <p:cNvPr id="20" name="Connecteur droit avec flèche 19">
                <a:extLst>
                  <a:ext uri="{FF2B5EF4-FFF2-40B4-BE49-F238E27FC236}">
                    <a16:creationId xmlns:a16="http://schemas.microsoft.com/office/drawing/2014/main" id="{AA13F73E-05CD-AB5E-94AF-573EC3348048}"/>
                  </a:ext>
                </a:extLst>
              </p:cNvPr>
              <p:cNvCxnSpPr>
                <a:cxnSpLocks/>
                <a:stCxn id="12" idx="0"/>
              </p:cNvCxnSpPr>
              <p:nvPr/>
            </p:nvCxnSpPr>
            <p:spPr>
              <a:xfrm flipV="1">
                <a:off x="1182913" y="3322705"/>
                <a:ext cx="0" cy="98451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24" name="Groupe 23">
              <a:extLst>
                <a:ext uri="{FF2B5EF4-FFF2-40B4-BE49-F238E27FC236}">
                  <a16:creationId xmlns:a16="http://schemas.microsoft.com/office/drawing/2014/main" id="{1E9BED42-06A0-073B-4948-8E37F623DB6C}"/>
                </a:ext>
              </a:extLst>
            </p:cNvPr>
            <p:cNvGrpSpPr/>
            <p:nvPr/>
          </p:nvGrpSpPr>
          <p:grpSpPr>
            <a:xfrm>
              <a:off x="2682939" y="3329964"/>
              <a:ext cx="1397779" cy="1446177"/>
              <a:chOff x="484023" y="3322705"/>
              <a:chExt cx="1397779" cy="1446177"/>
            </a:xfrm>
          </p:grpSpPr>
          <p:sp>
            <p:nvSpPr>
              <p:cNvPr id="25" name="ZoneTexte 24">
                <a:extLst>
                  <a:ext uri="{FF2B5EF4-FFF2-40B4-BE49-F238E27FC236}">
                    <a16:creationId xmlns:a16="http://schemas.microsoft.com/office/drawing/2014/main" id="{DB056E1A-8B71-5E24-0681-4BEBFFA2F895}"/>
                  </a:ext>
                </a:extLst>
              </p:cNvPr>
              <p:cNvSpPr txBox="1"/>
              <p:nvPr/>
            </p:nvSpPr>
            <p:spPr>
              <a:xfrm>
                <a:off x="484023" y="4307217"/>
                <a:ext cx="1397779" cy="461665"/>
              </a:xfrm>
              <a:prstGeom prst="rect">
                <a:avLst/>
              </a:prstGeom>
              <a:noFill/>
            </p:spPr>
            <p:txBody>
              <a:bodyPr wrap="square" rtlCol="0">
                <a:spAutoFit/>
              </a:bodyPr>
              <a:lstStyle/>
              <a:p>
                <a:pPr algn="ctr"/>
                <a:r>
                  <a:rPr lang="fr-FR" sz="1200" dirty="0" err="1">
                    <a:effectLst>
                      <a:outerShdw blurRad="38100" dist="38100" dir="2700000" algn="tl">
                        <a:srgbClr val="000000">
                          <a:alpha val="43137"/>
                        </a:srgbClr>
                      </a:outerShdw>
                    </a:effectLst>
                  </a:rPr>
                  <a:t>Device</a:t>
                </a:r>
                <a:r>
                  <a:rPr lang="fr-FR" sz="1200" dirty="0">
                    <a:effectLst>
                      <a:outerShdw blurRad="38100" dist="38100" dir="2700000" algn="tl">
                        <a:srgbClr val="000000">
                          <a:alpha val="43137"/>
                        </a:srgbClr>
                      </a:outerShdw>
                    </a:effectLst>
                  </a:rPr>
                  <a:t> </a:t>
                </a:r>
                <a:r>
                  <a:rPr lang="fr-FR" sz="1200" dirty="0" err="1">
                    <a:effectLst>
                      <a:outerShdw blurRad="38100" dist="38100" dir="2700000" algn="tl">
                        <a:srgbClr val="000000">
                          <a:alpha val="43137"/>
                        </a:srgbClr>
                      </a:outerShdw>
                    </a:effectLst>
                  </a:rPr>
                  <a:t>characterization</a:t>
                </a:r>
                <a:endParaRPr lang="fr-FR" sz="1200" dirty="0">
                  <a:effectLst>
                    <a:outerShdw blurRad="38100" dist="38100" dir="2700000" algn="tl">
                      <a:srgbClr val="000000">
                        <a:alpha val="43137"/>
                      </a:srgbClr>
                    </a:outerShdw>
                  </a:effectLst>
                </a:endParaRPr>
              </a:p>
            </p:txBody>
          </p:sp>
          <p:cxnSp>
            <p:nvCxnSpPr>
              <p:cNvPr id="26" name="Connecteur droit avec flèche 25">
                <a:extLst>
                  <a:ext uri="{FF2B5EF4-FFF2-40B4-BE49-F238E27FC236}">
                    <a16:creationId xmlns:a16="http://schemas.microsoft.com/office/drawing/2014/main" id="{3E284993-B22D-C525-30BB-C5BC6AFD1B21}"/>
                  </a:ext>
                </a:extLst>
              </p:cNvPr>
              <p:cNvCxnSpPr>
                <a:cxnSpLocks/>
                <a:stCxn id="25" idx="0"/>
              </p:cNvCxnSpPr>
              <p:nvPr/>
            </p:nvCxnSpPr>
            <p:spPr>
              <a:xfrm flipV="1">
                <a:off x="1182913" y="3322705"/>
                <a:ext cx="0" cy="98451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5961ECD3-07F0-DB8D-EF0B-028CA0A7846F}"/>
                </a:ext>
              </a:extLst>
            </p:cNvPr>
            <p:cNvGrpSpPr/>
            <p:nvPr/>
          </p:nvGrpSpPr>
          <p:grpSpPr>
            <a:xfrm>
              <a:off x="4337566" y="3329965"/>
              <a:ext cx="1397779" cy="1446177"/>
              <a:chOff x="484023" y="3322705"/>
              <a:chExt cx="1397779" cy="1446177"/>
            </a:xfrm>
          </p:grpSpPr>
          <p:sp>
            <p:nvSpPr>
              <p:cNvPr id="28" name="ZoneTexte 27">
                <a:extLst>
                  <a:ext uri="{FF2B5EF4-FFF2-40B4-BE49-F238E27FC236}">
                    <a16:creationId xmlns:a16="http://schemas.microsoft.com/office/drawing/2014/main" id="{C86A17A4-6B25-4048-2351-1325AB73F724}"/>
                  </a:ext>
                </a:extLst>
              </p:cNvPr>
              <p:cNvSpPr txBox="1"/>
              <p:nvPr/>
            </p:nvSpPr>
            <p:spPr>
              <a:xfrm>
                <a:off x="484023" y="4307217"/>
                <a:ext cx="1397779" cy="461665"/>
              </a:xfrm>
              <a:prstGeom prst="rect">
                <a:avLst/>
              </a:prstGeom>
              <a:noFill/>
            </p:spPr>
            <p:txBody>
              <a:bodyPr wrap="square" rtlCol="0">
                <a:spAutoFit/>
              </a:bodyPr>
              <a:lstStyle/>
              <a:p>
                <a:pPr algn="ctr"/>
                <a:r>
                  <a:rPr lang="fr-FR" sz="1200" dirty="0" err="1">
                    <a:effectLst>
                      <a:outerShdw blurRad="38100" dist="38100" dir="2700000" algn="tl">
                        <a:srgbClr val="000000">
                          <a:alpha val="43137"/>
                        </a:srgbClr>
                      </a:outerShdw>
                    </a:effectLst>
                  </a:rPr>
                  <a:t>Device</a:t>
                </a:r>
                <a:r>
                  <a:rPr lang="fr-FR" sz="1200" dirty="0">
                    <a:effectLst>
                      <a:outerShdw blurRad="38100" dist="38100" dir="2700000" algn="tl">
                        <a:srgbClr val="000000">
                          <a:alpha val="43137"/>
                        </a:srgbClr>
                      </a:outerShdw>
                    </a:effectLst>
                  </a:rPr>
                  <a:t> </a:t>
                </a:r>
                <a:r>
                  <a:rPr lang="fr-FR" sz="1200" dirty="0" err="1">
                    <a:effectLst>
                      <a:outerShdw blurRad="38100" dist="38100" dir="2700000" algn="tl">
                        <a:srgbClr val="000000">
                          <a:alpha val="43137"/>
                        </a:srgbClr>
                      </a:outerShdw>
                    </a:effectLst>
                  </a:rPr>
                  <a:t>characterization</a:t>
                </a:r>
                <a:endParaRPr lang="fr-FR" sz="1200" dirty="0">
                  <a:effectLst>
                    <a:outerShdw blurRad="38100" dist="38100" dir="2700000" algn="tl">
                      <a:srgbClr val="000000">
                        <a:alpha val="43137"/>
                      </a:srgbClr>
                    </a:outerShdw>
                  </a:effectLst>
                </a:endParaRPr>
              </a:p>
            </p:txBody>
          </p:sp>
          <p:cxnSp>
            <p:nvCxnSpPr>
              <p:cNvPr id="29" name="Connecteur droit avec flèche 28">
                <a:extLst>
                  <a:ext uri="{FF2B5EF4-FFF2-40B4-BE49-F238E27FC236}">
                    <a16:creationId xmlns:a16="http://schemas.microsoft.com/office/drawing/2014/main" id="{86576302-F061-95DE-9D7A-2DB4F6C71261}"/>
                  </a:ext>
                </a:extLst>
              </p:cNvPr>
              <p:cNvCxnSpPr>
                <a:cxnSpLocks/>
                <a:stCxn id="28" idx="0"/>
              </p:cNvCxnSpPr>
              <p:nvPr/>
            </p:nvCxnSpPr>
            <p:spPr>
              <a:xfrm flipV="1">
                <a:off x="1182913" y="3322705"/>
                <a:ext cx="0" cy="98451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0" name="Groupe 29">
              <a:extLst>
                <a:ext uri="{FF2B5EF4-FFF2-40B4-BE49-F238E27FC236}">
                  <a16:creationId xmlns:a16="http://schemas.microsoft.com/office/drawing/2014/main" id="{5B90C1DF-601C-B01E-364E-A4F20D2B7392}"/>
                </a:ext>
              </a:extLst>
            </p:cNvPr>
            <p:cNvGrpSpPr/>
            <p:nvPr/>
          </p:nvGrpSpPr>
          <p:grpSpPr>
            <a:xfrm>
              <a:off x="6456656" y="3329965"/>
              <a:ext cx="1397779" cy="1446177"/>
              <a:chOff x="484023" y="3322705"/>
              <a:chExt cx="1397779" cy="1446177"/>
            </a:xfrm>
          </p:grpSpPr>
          <p:sp>
            <p:nvSpPr>
              <p:cNvPr id="31" name="ZoneTexte 30">
                <a:extLst>
                  <a:ext uri="{FF2B5EF4-FFF2-40B4-BE49-F238E27FC236}">
                    <a16:creationId xmlns:a16="http://schemas.microsoft.com/office/drawing/2014/main" id="{40B942CA-05D7-693B-3075-9B0DC2F77C37}"/>
                  </a:ext>
                </a:extLst>
              </p:cNvPr>
              <p:cNvSpPr txBox="1"/>
              <p:nvPr/>
            </p:nvSpPr>
            <p:spPr>
              <a:xfrm>
                <a:off x="484023" y="4307217"/>
                <a:ext cx="1397779" cy="461665"/>
              </a:xfrm>
              <a:prstGeom prst="rect">
                <a:avLst/>
              </a:prstGeom>
              <a:noFill/>
            </p:spPr>
            <p:txBody>
              <a:bodyPr wrap="square" rtlCol="0">
                <a:spAutoFit/>
              </a:bodyPr>
              <a:lstStyle/>
              <a:p>
                <a:pPr algn="ctr"/>
                <a:r>
                  <a:rPr lang="fr-FR" sz="1200" dirty="0" err="1">
                    <a:effectLst>
                      <a:outerShdw blurRad="38100" dist="38100" dir="2700000" algn="tl">
                        <a:srgbClr val="000000">
                          <a:alpha val="43137"/>
                        </a:srgbClr>
                      </a:outerShdw>
                    </a:effectLst>
                  </a:rPr>
                  <a:t>Device</a:t>
                </a:r>
                <a:r>
                  <a:rPr lang="fr-FR" sz="1200" dirty="0">
                    <a:effectLst>
                      <a:outerShdw blurRad="38100" dist="38100" dir="2700000" algn="tl">
                        <a:srgbClr val="000000">
                          <a:alpha val="43137"/>
                        </a:srgbClr>
                      </a:outerShdw>
                    </a:effectLst>
                  </a:rPr>
                  <a:t> </a:t>
                </a:r>
                <a:r>
                  <a:rPr lang="fr-FR" sz="1200" dirty="0" err="1">
                    <a:effectLst>
                      <a:outerShdw blurRad="38100" dist="38100" dir="2700000" algn="tl">
                        <a:srgbClr val="000000">
                          <a:alpha val="43137"/>
                        </a:srgbClr>
                      </a:outerShdw>
                    </a:effectLst>
                  </a:rPr>
                  <a:t>characterization</a:t>
                </a:r>
                <a:endParaRPr lang="fr-FR" sz="1200" dirty="0">
                  <a:effectLst>
                    <a:outerShdw blurRad="38100" dist="38100" dir="2700000" algn="tl">
                      <a:srgbClr val="000000">
                        <a:alpha val="43137"/>
                      </a:srgbClr>
                    </a:outerShdw>
                  </a:effectLst>
                </a:endParaRPr>
              </a:p>
            </p:txBody>
          </p:sp>
          <p:cxnSp>
            <p:nvCxnSpPr>
              <p:cNvPr id="32" name="Connecteur droit avec flèche 31">
                <a:extLst>
                  <a:ext uri="{FF2B5EF4-FFF2-40B4-BE49-F238E27FC236}">
                    <a16:creationId xmlns:a16="http://schemas.microsoft.com/office/drawing/2014/main" id="{D3169A9D-A497-A613-BD4F-DA03FACDD745}"/>
                  </a:ext>
                </a:extLst>
              </p:cNvPr>
              <p:cNvCxnSpPr>
                <a:cxnSpLocks/>
                <a:stCxn id="31" idx="0"/>
              </p:cNvCxnSpPr>
              <p:nvPr/>
            </p:nvCxnSpPr>
            <p:spPr>
              <a:xfrm flipV="1">
                <a:off x="1182913" y="3322705"/>
                <a:ext cx="0" cy="98451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BD60A3D8-36AA-593A-3A34-986E5F5F3D1E}"/>
                </a:ext>
              </a:extLst>
            </p:cNvPr>
            <p:cNvGrpSpPr/>
            <p:nvPr/>
          </p:nvGrpSpPr>
          <p:grpSpPr>
            <a:xfrm>
              <a:off x="8151546" y="3319852"/>
              <a:ext cx="1397779" cy="1446177"/>
              <a:chOff x="484023" y="3322705"/>
              <a:chExt cx="1397779" cy="1446177"/>
            </a:xfrm>
          </p:grpSpPr>
          <p:sp>
            <p:nvSpPr>
              <p:cNvPr id="34" name="ZoneTexte 33">
                <a:extLst>
                  <a:ext uri="{FF2B5EF4-FFF2-40B4-BE49-F238E27FC236}">
                    <a16:creationId xmlns:a16="http://schemas.microsoft.com/office/drawing/2014/main" id="{C6DFF211-F952-D8DF-9CB8-81CB6EF85E0C}"/>
                  </a:ext>
                </a:extLst>
              </p:cNvPr>
              <p:cNvSpPr txBox="1"/>
              <p:nvPr/>
            </p:nvSpPr>
            <p:spPr>
              <a:xfrm>
                <a:off x="484023" y="4307217"/>
                <a:ext cx="1397779" cy="461665"/>
              </a:xfrm>
              <a:prstGeom prst="rect">
                <a:avLst/>
              </a:prstGeom>
              <a:noFill/>
            </p:spPr>
            <p:txBody>
              <a:bodyPr wrap="square" rtlCol="0">
                <a:spAutoFit/>
              </a:bodyPr>
              <a:lstStyle/>
              <a:p>
                <a:pPr algn="ctr"/>
                <a:r>
                  <a:rPr lang="fr-FR" sz="1200" dirty="0" err="1">
                    <a:effectLst>
                      <a:outerShdw blurRad="38100" dist="38100" dir="2700000" algn="tl">
                        <a:srgbClr val="000000">
                          <a:alpha val="43137"/>
                        </a:srgbClr>
                      </a:outerShdw>
                    </a:effectLst>
                  </a:rPr>
                  <a:t>Device</a:t>
                </a:r>
                <a:r>
                  <a:rPr lang="fr-FR" sz="1200" dirty="0">
                    <a:effectLst>
                      <a:outerShdw blurRad="38100" dist="38100" dir="2700000" algn="tl">
                        <a:srgbClr val="000000">
                          <a:alpha val="43137"/>
                        </a:srgbClr>
                      </a:outerShdw>
                    </a:effectLst>
                  </a:rPr>
                  <a:t> </a:t>
                </a:r>
                <a:r>
                  <a:rPr lang="fr-FR" sz="1200" dirty="0" err="1">
                    <a:effectLst>
                      <a:outerShdw blurRad="38100" dist="38100" dir="2700000" algn="tl">
                        <a:srgbClr val="000000">
                          <a:alpha val="43137"/>
                        </a:srgbClr>
                      </a:outerShdw>
                    </a:effectLst>
                  </a:rPr>
                  <a:t>characterization</a:t>
                </a:r>
                <a:endParaRPr lang="fr-FR" sz="1200" dirty="0">
                  <a:effectLst>
                    <a:outerShdw blurRad="38100" dist="38100" dir="2700000" algn="tl">
                      <a:srgbClr val="000000">
                        <a:alpha val="43137"/>
                      </a:srgbClr>
                    </a:outerShdw>
                  </a:effectLst>
                </a:endParaRPr>
              </a:p>
            </p:txBody>
          </p:sp>
          <p:cxnSp>
            <p:nvCxnSpPr>
              <p:cNvPr id="35" name="Connecteur droit avec flèche 34">
                <a:extLst>
                  <a:ext uri="{FF2B5EF4-FFF2-40B4-BE49-F238E27FC236}">
                    <a16:creationId xmlns:a16="http://schemas.microsoft.com/office/drawing/2014/main" id="{1BA616AB-F44C-93DC-11E4-C4F3C64C1C8A}"/>
                  </a:ext>
                </a:extLst>
              </p:cNvPr>
              <p:cNvCxnSpPr>
                <a:cxnSpLocks/>
                <a:stCxn id="34" idx="0"/>
              </p:cNvCxnSpPr>
              <p:nvPr/>
            </p:nvCxnSpPr>
            <p:spPr>
              <a:xfrm flipV="1">
                <a:off x="1182913" y="3322705"/>
                <a:ext cx="0" cy="98451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6" name="Groupe 35">
              <a:extLst>
                <a:ext uri="{FF2B5EF4-FFF2-40B4-BE49-F238E27FC236}">
                  <a16:creationId xmlns:a16="http://schemas.microsoft.com/office/drawing/2014/main" id="{CBA2952E-E53C-5A56-43D2-0A70DAC24630}"/>
                </a:ext>
              </a:extLst>
            </p:cNvPr>
            <p:cNvGrpSpPr/>
            <p:nvPr/>
          </p:nvGrpSpPr>
          <p:grpSpPr>
            <a:xfrm>
              <a:off x="10277668" y="3329964"/>
              <a:ext cx="1397779" cy="1446177"/>
              <a:chOff x="484023" y="3322705"/>
              <a:chExt cx="1397779" cy="1446177"/>
            </a:xfrm>
          </p:grpSpPr>
          <p:sp>
            <p:nvSpPr>
              <p:cNvPr id="37" name="ZoneTexte 36">
                <a:extLst>
                  <a:ext uri="{FF2B5EF4-FFF2-40B4-BE49-F238E27FC236}">
                    <a16:creationId xmlns:a16="http://schemas.microsoft.com/office/drawing/2014/main" id="{84673BE2-5D14-16FB-C43C-CD2B15E0CAC5}"/>
                  </a:ext>
                </a:extLst>
              </p:cNvPr>
              <p:cNvSpPr txBox="1"/>
              <p:nvPr/>
            </p:nvSpPr>
            <p:spPr>
              <a:xfrm>
                <a:off x="484023" y="4307217"/>
                <a:ext cx="1397779" cy="461665"/>
              </a:xfrm>
              <a:prstGeom prst="rect">
                <a:avLst/>
              </a:prstGeom>
              <a:noFill/>
            </p:spPr>
            <p:txBody>
              <a:bodyPr wrap="square" rtlCol="0">
                <a:spAutoFit/>
              </a:bodyPr>
              <a:lstStyle/>
              <a:p>
                <a:pPr algn="ctr"/>
                <a:r>
                  <a:rPr lang="fr-FR" sz="1200" dirty="0" err="1">
                    <a:effectLst>
                      <a:outerShdw blurRad="38100" dist="38100" dir="2700000" algn="tl">
                        <a:srgbClr val="000000">
                          <a:alpha val="43137"/>
                        </a:srgbClr>
                      </a:outerShdw>
                    </a:effectLst>
                  </a:rPr>
                  <a:t>Device</a:t>
                </a:r>
                <a:r>
                  <a:rPr lang="fr-FR" sz="1200" dirty="0">
                    <a:effectLst>
                      <a:outerShdw blurRad="38100" dist="38100" dir="2700000" algn="tl">
                        <a:srgbClr val="000000">
                          <a:alpha val="43137"/>
                        </a:srgbClr>
                      </a:outerShdw>
                    </a:effectLst>
                  </a:rPr>
                  <a:t> </a:t>
                </a:r>
                <a:r>
                  <a:rPr lang="fr-FR" sz="1200" dirty="0" err="1">
                    <a:effectLst>
                      <a:outerShdw blurRad="38100" dist="38100" dir="2700000" algn="tl">
                        <a:srgbClr val="000000">
                          <a:alpha val="43137"/>
                        </a:srgbClr>
                      </a:outerShdw>
                    </a:effectLst>
                  </a:rPr>
                  <a:t>characterization</a:t>
                </a:r>
                <a:endParaRPr lang="fr-FR" sz="1200" dirty="0">
                  <a:effectLst>
                    <a:outerShdw blurRad="38100" dist="38100" dir="2700000" algn="tl">
                      <a:srgbClr val="000000">
                        <a:alpha val="43137"/>
                      </a:srgbClr>
                    </a:outerShdw>
                  </a:effectLst>
                </a:endParaRPr>
              </a:p>
            </p:txBody>
          </p:sp>
          <p:cxnSp>
            <p:nvCxnSpPr>
              <p:cNvPr id="38" name="Connecteur droit avec flèche 37">
                <a:extLst>
                  <a:ext uri="{FF2B5EF4-FFF2-40B4-BE49-F238E27FC236}">
                    <a16:creationId xmlns:a16="http://schemas.microsoft.com/office/drawing/2014/main" id="{EBBCF3AD-DEFD-BADC-ADB4-30DB21F9F992}"/>
                  </a:ext>
                </a:extLst>
              </p:cNvPr>
              <p:cNvCxnSpPr>
                <a:cxnSpLocks/>
                <a:stCxn id="37" idx="0"/>
              </p:cNvCxnSpPr>
              <p:nvPr/>
            </p:nvCxnSpPr>
            <p:spPr>
              <a:xfrm flipV="1">
                <a:off x="1182913" y="3322705"/>
                <a:ext cx="0" cy="98451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sp>
        <p:nvSpPr>
          <p:cNvPr id="40" name="ZoneTexte 39">
            <a:extLst>
              <a:ext uri="{FF2B5EF4-FFF2-40B4-BE49-F238E27FC236}">
                <a16:creationId xmlns:a16="http://schemas.microsoft.com/office/drawing/2014/main" id="{F68B4369-BE09-A83F-0245-55029178B817}"/>
              </a:ext>
            </a:extLst>
          </p:cNvPr>
          <p:cNvSpPr txBox="1"/>
          <p:nvPr/>
        </p:nvSpPr>
        <p:spPr>
          <a:xfrm>
            <a:off x="1654721" y="2281853"/>
            <a:ext cx="1397779" cy="461665"/>
          </a:xfrm>
          <a:prstGeom prst="rect">
            <a:avLst/>
          </a:prstGeom>
          <a:noFill/>
        </p:spPr>
        <p:txBody>
          <a:bodyPr wrap="square" rtlCol="0">
            <a:spAutoFit/>
          </a:bodyPr>
          <a:lstStyle/>
          <a:p>
            <a:pPr algn="ctr"/>
            <a:r>
              <a:rPr lang="fr-FR" sz="1200" dirty="0" err="1">
                <a:effectLst>
                  <a:outerShdw blurRad="38100" dist="38100" dir="2700000" algn="tl">
                    <a:srgbClr val="000000">
                      <a:alpha val="43137"/>
                    </a:srgbClr>
                  </a:outerShdw>
                </a:effectLst>
              </a:rPr>
              <a:t>Continuous</a:t>
            </a:r>
            <a:r>
              <a:rPr lang="fr-FR" sz="1200" dirty="0">
                <a:effectLst>
                  <a:outerShdw blurRad="38100" dist="38100" dir="2700000" algn="tl">
                    <a:srgbClr val="000000">
                      <a:alpha val="43137"/>
                    </a:srgbClr>
                  </a:outerShdw>
                </a:effectLst>
              </a:rPr>
              <a:t> </a:t>
            </a:r>
            <a:r>
              <a:rPr lang="fr-FR" sz="1200" dirty="0" err="1">
                <a:effectLst>
                  <a:outerShdw blurRad="38100" dist="38100" dir="2700000" algn="tl">
                    <a:srgbClr val="000000">
                      <a:alpha val="43137"/>
                    </a:srgbClr>
                  </a:outerShdw>
                </a:effectLst>
              </a:rPr>
              <a:t>measurement</a:t>
            </a:r>
            <a:endParaRPr lang="fr-FR" sz="1200" dirty="0">
              <a:effectLst>
                <a:outerShdw blurRad="38100" dist="38100" dir="2700000" algn="tl">
                  <a:srgbClr val="000000">
                    <a:alpha val="43137"/>
                  </a:srgbClr>
                </a:outerShdw>
              </a:effectLst>
            </a:endParaRPr>
          </a:p>
        </p:txBody>
      </p:sp>
      <p:cxnSp>
        <p:nvCxnSpPr>
          <p:cNvPr id="42" name="Connecteur droit avec flèche 41">
            <a:extLst>
              <a:ext uri="{FF2B5EF4-FFF2-40B4-BE49-F238E27FC236}">
                <a16:creationId xmlns:a16="http://schemas.microsoft.com/office/drawing/2014/main" id="{C21F66EB-97A7-0993-3CFF-1E88033A0A98}"/>
              </a:ext>
            </a:extLst>
          </p:cNvPr>
          <p:cNvCxnSpPr>
            <a:cxnSpLocks/>
          </p:cNvCxnSpPr>
          <p:nvPr/>
        </p:nvCxnSpPr>
        <p:spPr>
          <a:xfrm flipV="1">
            <a:off x="1477311" y="2713839"/>
            <a:ext cx="1752600"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38694320-D38B-FCEC-C8BE-93647DD5516D}"/>
              </a:ext>
            </a:extLst>
          </p:cNvPr>
          <p:cNvSpPr txBox="1"/>
          <p:nvPr/>
        </p:nvSpPr>
        <p:spPr>
          <a:xfrm>
            <a:off x="5421178" y="2332653"/>
            <a:ext cx="1397779" cy="461665"/>
          </a:xfrm>
          <a:prstGeom prst="rect">
            <a:avLst/>
          </a:prstGeom>
          <a:noFill/>
        </p:spPr>
        <p:txBody>
          <a:bodyPr wrap="square" rtlCol="0">
            <a:spAutoFit/>
          </a:bodyPr>
          <a:lstStyle/>
          <a:p>
            <a:pPr algn="ctr"/>
            <a:r>
              <a:rPr lang="fr-FR" sz="1200" dirty="0" err="1">
                <a:effectLst>
                  <a:outerShdw blurRad="38100" dist="38100" dir="2700000" algn="tl">
                    <a:srgbClr val="000000">
                      <a:alpha val="43137"/>
                    </a:srgbClr>
                  </a:outerShdw>
                </a:effectLst>
              </a:rPr>
              <a:t>Continuous</a:t>
            </a:r>
            <a:r>
              <a:rPr lang="fr-FR" sz="1200" dirty="0">
                <a:effectLst>
                  <a:outerShdw blurRad="38100" dist="38100" dir="2700000" algn="tl">
                    <a:srgbClr val="000000">
                      <a:alpha val="43137"/>
                    </a:srgbClr>
                  </a:outerShdw>
                </a:effectLst>
              </a:rPr>
              <a:t> </a:t>
            </a:r>
            <a:r>
              <a:rPr lang="fr-FR" sz="1200" dirty="0" err="1">
                <a:effectLst>
                  <a:outerShdw blurRad="38100" dist="38100" dir="2700000" algn="tl">
                    <a:srgbClr val="000000">
                      <a:alpha val="43137"/>
                    </a:srgbClr>
                  </a:outerShdw>
                </a:effectLst>
              </a:rPr>
              <a:t>measurement</a:t>
            </a:r>
            <a:endParaRPr lang="fr-FR" sz="1200" dirty="0">
              <a:effectLst>
                <a:outerShdw blurRad="38100" dist="38100" dir="2700000" algn="tl">
                  <a:srgbClr val="000000">
                    <a:alpha val="43137"/>
                  </a:srgbClr>
                </a:outerShdw>
              </a:effectLst>
            </a:endParaRPr>
          </a:p>
        </p:txBody>
      </p:sp>
      <p:cxnSp>
        <p:nvCxnSpPr>
          <p:cNvPr id="46" name="Connecteur droit avec flèche 45">
            <a:extLst>
              <a:ext uri="{FF2B5EF4-FFF2-40B4-BE49-F238E27FC236}">
                <a16:creationId xmlns:a16="http://schemas.microsoft.com/office/drawing/2014/main" id="{9E62F437-BA7B-24F6-68DD-98ACD3A6FE55}"/>
              </a:ext>
            </a:extLst>
          </p:cNvPr>
          <p:cNvCxnSpPr>
            <a:cxnSpLocks/>
          </p:cNvCxnSpPr>
          <p:nvPr/>
        </p:nvCxnSpPr>
        <p:spPr>
          <a:xfrm flipV="1">
            <a:off x="5243768" y="2764639"/>
            <a:ext cx="1752600"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B458C80C-1097-30C8-DDE3-BB9C27F61E6A}"/>
              </a:ext>
            </a:extLst>
          </p:cNvPr>
          <p:cNvSpPr txBox="1"/>
          <p:nvPr/>
        </p:nvSpPr>
        <p:spPr>
          <a:xfrm>
            <a:off x="9244728" y="2301377"/>
            <a:ext cx="1397779" cy="461665"/>
          </a:xfrm>
          <a:prstGeom prst="rect">
            <a:avLst/>
          </a:prstGeom>
          <a:noFill/>
        </p:spPr>
        <p:txBody>
          <a:bodyPr wrap="square" rtlCol="0">
            <a:spAutoFit/>
          </a:bodyPr>
          <a:lstStyle/>
          <a:p>
            <a:pPr algn="ctr"/>
            <a:r>
              <a:rPr lang="fr-FR" sz="1200" dirty="0" err="1">
                <a:effectLst>
                  <a:outerShdw blurRad="38100" dist="38100" dir="2700000" algn="tl">
                    <a:srgbClr val="000000">
                      <a:alpha val="43137"/>
                    </a:srgbClr>
                  </a:outerShdw>
                </a:effectLst>
              </a:rPr>
              <a:t>Continuous</a:t>
            </a:r>
            <a:r>
              <a:rPr lang="fr-FR" sz="1200" dirty="0">
                <a:effectLst>
                  <a:outerShdw blurRad="38100" dist="38100" dir="2700000" algn="tl">
                    <a:srgbClr val="000000">
                      <a:alpha val="43137"/>
                    </a:srgbClr>
                  </a:outerShdw>
                </a:effectLst>
              </a:rPr>
              <a:t> </a:t>
            </a:r>
            <a:r>
              <a:rPr lang="fr-FR" sz="1200" dirty="0" err="1">
                <a:effectLst>
                  <a:outerShdw blurRad="38100" dist="38100" dir="2700000" algn="tl">
                    <a:srgbClr val="000000">
                      <a:alpha val="43137"/>
                    </a:srgbClr>
                  </a:outerShdw>
                </a:effectLst>
              </a:rPr>
              <a:t>measurement</a:t>
            </a:r>
            <a:endParaRPr lang="fr-FR" sz="1200" dirty="0">
              <a:effectLst>
                <a:outerShdw blurRad="38100" dist="38100" dir="2700000" algn="tl">
                  <a:srgbClr val="000000">
                    <a:alpha val="43137"/>
                  </a:srgbClr>
                </a:outerShdw>
              </a:effectLst>
            </a:endParaRPr>
          </a:p>
        </p:txBody>
      </p:sp>
      <p:cxnSp>
        <p:nvCxnSpPr>
          <p:cNvPr id="48" name="Connecteur droit avec flèche 47">
            <a:extLst>
              <a:ext uri="{FF2B5EF4-FFF2-40B4-BE49-F238E27FC236}">
                <a16:creationId xmlns:a16="http://schemas.microsoft.com/office/drawing/2014/main" id="{15966F8E-7A92-1164-3B58-9991CB48A283}"/>
              </a:ext>
            </a:extLst>
          </p:cNvPr>
          <p:cNvCxnSpPr>
            <a:cxnSpLocks/>
          </p:cNvCxnSpPr>
          <p:nvPr/>
        </p:nvCxnSpPr>
        <p:spPr>
          <a:xfrm flipV="1">
            <a:off x="9067318" y="2733363"/>
            <a:ext cx="1752600"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931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E70730C-D865-7031-286D-A510FCCE70FD}"/>
              </a:ext>
            </a:extLst>
          </p:cNvPr>
          <p:cNvSpPr>
            <a:spLocks noGrp="1"/>
          </p:cNvSpPr>
          <p:nvPr>
            <p:ph idx="1"/>
          </p:nvPr>
        </p:nvSpPr>
        <p:spPr/>
        <p:txBody>
          <a:bodyPr>
            <a:noAutofit/>
          </a:bodyPr>
          <a:lstStyle/>
          <a:p>
            <a:r>
              <a:rPr lang="en-US" sz="1800" b="1" dirty="0"/>
              <a:t>In this presentation we exposed the objective of the MINCOR project, and the work done up-to-now:</a:t>
            </a:r>
          </a:p>
          <a:p>
            <a:pPr marL="285750" indent="-285750">
              <a:buFont typeface="Arial" panose="020B0604020202020204" pitchFamily="34" charset="0"/>
              <a:buChar char="•"/>
            </a:pPr>
            <a:r>
              <a:rPr lang="en-US" sz="1800" dirty="0">
                <a:latin typeface="+mn-lt"/>
              </a:rPr>
              <a:t>resonator and oscillator types relevant for the study were determined based on market study,</a:t>
            </a:r>
          </a:p>
          <a:p>
            <a:pPr marL="285750" indent="-285750">
              <a:buFont typeface="Arial" panose="020B0604020202020204" pitchFamily="34" charset="0"/>
              <a:buChar char="•"/>
            </a:pPr>
            <a:r>
              <a:rPr lang="en-US" sz="1800" dirty="0">
                <a:latin typeface="+mn-lt"/>
              </a:rPr>
              <a:t>mission profiles and their corresponding radiation level over mission life were determined,</a:t>
            </a:r>
          </a:p>
          <a:p>
            <a:pPr marL="285750" indent="-285750">
              <a:buFont typeface="Arial" panose="020B0604020202020204" pitchFamily="34" charset="0"/>
              <a:buChar char="•"/>
            </a:pPr>
            <a:r>
              <a:rPr lang="en-US" sz="1800" dirty="0">
                <a:latin typeface="+mn-lt"/>
              </a:rPr>
              <a:t>following a </a:t>
            </a:r>
            <a:r>
              <a:rPr lang="en-US" sz="1800" dirty="0"/>
              <a:t>literature</a:t>
            </a:r>
            <a:r>
              <a:rPr lang="en-US" sz="1800" dirty="0">
                <a:latin typeface="+mn-lt"/>
              </a:rPr>
              <a:t> review, material and process variants to be studied were determined,</a:t>
            </a:r>
          </a:p>
          <a:p>
            <a:pPr marL="285750" indent="-285750">
              <a:buFont typeface="Arial" panose="020B0604020202020204" pitchFamily="34" charset="0"/>
              <a:buChar char="•"/>
            </a:pPr>
            <a:r>
              <a:rPr lang="en-US" sz="1800" dirty="0"/>
              <a:t>d</a:t>
            </a:r>
            <a:r>
              <a:rPr lang="en-US" sz="1800" dirty="0">
                <a:latin typeface="+mn-lt"/>
              </a:rPr>
              <a:t>ifferent quartz materials were analyzed confirming the state-of-the-art level of Cristal </a:t>
            </a:r>
            <a:r>
              <a:rPr lang="en-US" sz="1800" dirty="0" err="1">
                <a:latin typeface="+mn-lt"/>
              </a:rPr>
              <a:t>Innov</a:t>
            </a:r>
            <a:r>
              <a:rPr lang="en-US" sz="1800" dirty="0">
                <a:latin typeface="+mn-lt"/>
              </a:rPr>
              <a:t> material,</a:t>
            </a:r>
          </a:p>
          <a:p>
            <a:pPr marL="285750" indent="-285750">
              <a:buFont typeface="Arial" panose="020B0604020202020204" pitchFamily="34" charset="0"/>
              <a:buChar char="•"/>
            </a:pPr>
            <a:r>
              <a:rPr lang="en-US" sz="1800" dirty="0">
                <a:latin typeface="+mn-lt"/>
              </a:rPr>
              <a:t>resonators needed for the irradiation study were produced, screened and tested,</a:t>
            </a:r>
          </a:p>
          <a:p>
            <a:pPr marL="285750" indent="-285750">
              <a:buFont typeface="Arial" panose="020B0604020202020204" pitchFamily="34" charset="0"/>
              <a:buChar char="•"/>
            </a:pPr>
            <a:r>
              <a:rPr lang="en-US" sz="1800" dirty="0">
                <a:latin typeface="+mn-lt"/>
              </a:rPr>
              <a:t>a suited method for assessing resonator performance without perturbation by the oscillator was developed and</a:t>
            </a:r>
          </a:p>
          <a:p>
            <a:pPr marL="285750" indent="-285750">
              <a:buFont typeface="Arial" panose="020B0604020202020204" pitchFamily="34" charset="0"/>
              <a:buChar char="•"/>
            </a:pPr>
            <a:r>
              <a:rPr lang="en-US" sz="1800" dirty="0">
                <a:latin typeface="+mn-lt"/>
              </a:rPr>
              <a:t>a test plan was defined</a:t>
            </a:r>
          </a:p>
          <a:p>
            <a:endParaRPr lang="en-US" sz="1800" dirty="0"/>
          </a:p>
          <a:p>
            <a:r>
              <a:rPr lang="en-US" sz="1800" b="1" dirty="0"/>
              <a:t>Next steps are ongoing with the measurement of the Low Dose rate behavior of the 60 resonators. First results are expected in last quarter of 2024</a:t>
            </a:r>
            <a:r>
              <a:rPr lang="en-US" sz="1800" dirty="0"/>
              <a:t>.</a:t>
            </a:r>
          </a:p>
          <a:p>
            <a:endParaRPr lang="en-US" sz="1800" dirty="0"/>
          </a:p>
          <a:p>
            <a:pPr algn="r"/>
            <a:endParaRPr lang="fr-FR" sz="1800" dirty="0"/>
          </a:p>
        </p:txBody>
      </p:sp>
      <p:sp>
        <p:nvSpPr>
          <p:cNvPr id="5" name="Espace réservé du texte 4">
            <a:extLst>
              <a:ext uri="{FF2B5EF4-FFF2-40B4-BE49-F238E27FC236}">
                <a16:creationId xmlns:a16="http://schemas.microsoft.com/office/drawing/2014/main" id="{601AA030-2616-3FE7-26EA-CD57703E0FE1}"/>
              </a:ext>
            </a:extLst>
          </p:cNvPr>
          <p:cNvSpPr>
            <a:spLocks noGrp="1"/>
          </p:cNvSpPr>
          <p:nvPr>
            <p:ph type="body" sz="quarter" idx="13"/>
          </p:nvPr>
        </p:nvSpPr>
        <p:spPr/>
        <p:txBody>
          <a:bodyPr/>
          <a:lstStyle/>
          <a:p>
            <a:endParaRPr lang="fr-FR"/>
          </a:p>
        </p:txBody>
      </p:sp>
      <p:sp>
        <p:nvSpPr>
          <p:cNvPr id="3" name="Text Placeholder 2"/>
          <p:cNvSpPr>
            <a:spLocks noGrp="1"/>
          </p:cNvSpPr>
          <p:nvPr>
            <p:ph type="body" sz="quarter" idx="12"/>
          </p:nvPr>
        </p:nvSpPr>
        <p:spPr/>
        <p:txBody>
          <a:bodyPr/>
          <a:lstStyle/>
          <a:p>
            <a:r>
              <a:rPr lang="en-NZ" dirty="0"/>
              <a:t>Conclusion &amp; perspectives</a:t>
            </a:r>
          </a:p>
        </p:txBody>
      </p:sp>
    </p:spTree>
    <p:extLst>
      <p:ext uri="{BB962C8B-B14F-4D97-AF65-F5344CB8AC3E}">
        <p14:creationId xmlns:p14="http://schemas.microsoft.com/office/powerpoint/2010/main" val="835548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small electronic components&#10;&#10;Description automatically generated">
            <a:extLst>
              <a:ext uri="{FF2B5EF4-FFF2-40B4-BE49-F238E27FC236}">
                <a16:creationId xmlns:a16="http://schemas.microsoft.com/office/drawing/2014/main" id="{31E6DF05-CAC2-EC1D-88F5-2B224666B4A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922" r="6922"/>
          <a:stretch>
            <a:fillRect/>
          </a:stretch>
        </p:blipFill>
        <p:spPr/>
      </p:pic>
      <p:sp>
        <p:nvSpPr>
          <p:cNvPr id="3" name="Text Placeholder 2">
            <a:extLst>
              <a:ext uri="{FF2B5EF4-FFF2-40B4-BE49-F238E27FC236}">
                <a16:creationId xmlns:a16="http://schemas.microsoft.com/office/drawing/2014/main" id="{E02A9661-E823-5FA4-116A-81159D8F160A}"/>
              </a:ext>
            </a:extLst>
          </p:cNvPr>
          <p:cNvSpPr>
            <a:spLocks noGrp="1"/>
          </p:cNvSpPr>
          <p:nvPr>
            <p:ph type="body" sz="quarter" idx="12"/>
          </p:nvPr>
        </p:nvSpPr>
        <p:spPr/>
        <p:txBody>
          <a:bodyPr/>
          <a:lstStyle/>
          <a:p>
            <a:r>
              <a:rPr lang="en-NZ" dirty="0"/>
              <a:t>Thank you !</a:t>
            </a:r>
          </a:p>
        </p:txBody>
      </p:sp>
      <p:sp>
        <p:nvSpPr>
          <p:cNvPr id="9" name="Rectangle 8">
            <a:extLst>
              <a:ext uri="{FF2B5EF4-FFF2-40B4-BE49-F238E27FC236}">
                <a16:creationId xmlns:a16="http://schemas.microsoft.com/office/drawing/2014/main" id="{D58FA631-B777-4814-9A0F-BF083A63C8CA}"/>
              </a:ext>
            </a:extLst>
          </p:cNvPr>
          <p:cNvSpPr/>
          <p:nvPr/>
        </p:nvSpPr>
        <p:spPr>
          <a:xfrm>
            <a:off x="-11504" y="1504950"/>
            <a:ext cx="12199323" cy="5353050"/>
          </a:xfrm>
          <a:prstGeom prst="rect">
            <a:avLst/>
          </a:prstGeom>
          <a:solidFill>
            <a:srgbClr val="000000">
              <a:alpha val="4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Z"/>
          </a:p>
        </p:txBody>
      </p:sp>
      <p:sp>
        <p:nvSpPr>
          <p:cNvPr id="4" name="Text Placeholder 3">
            <a:extLst>
              <a:ext uri="{FF2B5EF4-FFF2-40B4-BE49-F238E27FC236}">
                <a16:creationId xmlns:a16="http://schemas.microsoft.com/office/drawing/2014/main" id="{A6D11717-7FB2-6E9D-CE5F-5ACD050D531B}"/>
              </a:ext>
            </a:extLst>
          </p:cNvPr>
          <p:cNvSpPr>
            <a:spLocks noGrp="1"/>
          </p:cNvSpPr>
          <p:nvPr>
            <p:ph type="body" sz="quarter" idx="15"/>
          </p:nvPr>
        </p:nvSpPr>
        <p:spPr/>
        <p:txBody>
          <a:bodyPr/>
          <a:lstStyle/>
          <a:p>
            <a:r>
              <a:rPr lang="en-NZ" dirty="0"/>
              <a:t>www.rakon.com</a:t>
            </a:r>
          </a:p>
        </p:txBody>
      </p:sp>
      <p:sp>
        <p:nvSpPr>
          <p:cNvPr id="10" name="Arrow: Chevron 9">
            <a:extLst>
              <a:ext uri="{FF2B5EF4-FFF2-40B4-BE49-F238E27FC236}">
                <a16:creationId xmlns:a16="http://schemas.microsoft.com/office/drawing/2014/main" id="{54DECE39-6BF6-9685-677B-687EA0507306}"/>
              </a:ext>
            </a:extLst>
          </p:cNvPr>
          <p:cNvSpPr/>
          <p:nvPr/>
        </p:nvSpPr>
        <p:spPr>
          <a:xfrm flipH="1">
            <a:off x="-3661" y="6219262"/>
            <a:ext cx="12199322" cy="638738"/>
          </a:xfrm>
          <a:prstGeom prst="chevron">
            <a:avLst>
              <a:gd name="adj" fmla="val 0"/>
            </a:avLst>
          </a:prstGeom>
          <a:solidFill>
            <a:srgbClr val="000F2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cs typeface="Segoe UI" panose="020B0502040204020203" pitchFamily="34" charset="0"/>
              </a:rPr>
              <a:t>Equipment   •   Subsystems  •   Oscillators   •   Filters   •   Resonators   </a:t>
            </a:r>
          </a:p>
        </p:txBody>
      </p:sp>
    </p:spTree>
    <p:extLst>
      <p:ext uri="{BB962C8B-B14F-4D97-AF65-F5344CB8AC3E}">
        <p14:creationId xmlns:p14="http://schemas.microsoft.com/office/powerpoint/2010/main" val="192333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2E60F0B-D221-EAA2-5743-053FC4B7F35E}"/>
              </a:ext>
            </a:extLst>
          </p:cNvPr>
          <p:cNvSpPr>
            <a:spLocks noGrp="1"/>
          </p:cNvSpPr>
          <p:nvPr>
            <p:ph idx="1"/>
          </p:nvPr>
        </p:nvSpPr>
        <p:spPr/>
        <p:txBody>
          <a:bodyPr>
            <a:normAutofit/>
          </a:bodyPr>
          <a:lstStyle/>
          <a:p>
            <a:pPr marL="342900" indent="-342900">
              <a:buFont typeface="Arial" panose="020B0604020202020204" pitchFamily="34" charset="0"/>
              <a:buChar char="•"/>
            </a:pPr>
            <a:r>
              <a:rPr lang="fr-FR" sz="2000" dirty="0"/>
              <a:t>Quartz </a:t>
            </a:r>
            <a:r>
              <a:rPr lang="fr-FR" sz="2000" dirty="0" err="1"/>
              <a:t>resonators</a:t>
            </a:r>
            <a:r>
              <a:rPr lang="fr-FR" sz="2000" dirty="0"/>
              <a:t> are passive </a:t>
            </a:r>
            <a:r>
              <a:rPr lang="fr-FR" sz="2000" dirty="0" err="1"/>
              <a:t>electronic</a:t>
            </a:r>
            <a:r>
              <a:rPr lang="fr-FR" sz="2000" dirty="0"/>
              <a:t> components made of quartz </a:t>
            </a:r>
            <a:r>
              <a:rPr lang="fr-FR" sz="2000" dirty="0" err="1"/>
              <a:t>crystal</a:t>
            </a:r>
            <a:r>
              <a:rPr lang="fr-FR" sz="2000" dirty="0"/>
              <a:t> </a:t>
            </a:r>
            <a:r>
              <a:rPr lang="fr-FR" sz="2000" dirty="0" err="1"/>
              <a:t>that</a:t>
            </a:r>
            <a:r>
              <a:rPr lang="fr-FR" sz="2000" dirty="0"/>
              <a:t> </a:t>
            </a:r>
            <a:r>
              <a:rPr lang="fr-FR" sz="2000" dirty="0" err="1"/>
              <a:t>present</a:t>
            </a:r>
            <a:r>
              <a:rPr lang="fr-FR" sz="2000" dirty="0"/>
              <a:t> </a:t>
            </a:r>
            <a:r>
              <a:rPr lang="fr-FR" sz="2000" dirty="0" err="1"/>
              <a:t>electrical</a:t>
            </a:r>
            <a:r>
              <a:rPr lang="fr-FR" sz="2000" dirty="0"/>
              <a:t> </a:t>
            </a:r>
            <a:r>
              <a:rPr lang="fr-FR" sz="2000" dirty="0" err="1"/>
              <a:t>resonances</a:t>
            </a:r>
            <a:r>
              <a:rPr lang="fr-FR" sz="2000" dirty="0"/>
              <a:t> </a:t>
            </a:r>
            <a:r>
              <a:rPr lang="fr-FR" sz="2000" dirty="0" err="1"/>
              <a:t>from</a:t>
            </a:r>
            <a:r>
              <a:rPr lang="fr-FR" sz="2000" dirty="0"/>
              <a:t> few MHz to </a:t>
            </a:r>
            <a:r>
              <a:rPr lang="fr-FR" sz="2000" dirty="0" err="1"/>
              <a:t>some</a:t>
            </a:r>
            <a:r>
              <a:rPr lang="fr-FR" sz="2000" dirty="0"/>
              <a:t> </a:t>
            </a:r>
            <a:r>
              <a:rPr lang="fr-FR" sz="2000" dirty="0" err="1"/>
              <a:t>hundreds</a:t>
            </a:r>
            <a:r>
              <a:rPr lang="fr-FR" sz="2000" dirty="0"/>
              <a:t> MHz</a:t>
            </a:r>
          </a:p>
          <a:p>
            <a:pPr marL="342900" indent="-342900">
              <a:buFont typeface="Arial" panose="020B0604020202020204" pitchFamily="34" charset="0"/>
              <a:buChar char="•"/>
            </a:pPr>
            <a:r>
              <a:rPr lang="fr-FR" sz="2000" dirty="0" err="1"/>
              <a:t>They</a:t>
            </a:r>
            <a:r>
              <a:rPr lang="fr-FR" sz="2000" dirty="0"/>
              <a:t> </a:t>
            </a:r>
            <a:r>
              <a:rPr lang="fr-FR" sz="2000" dirty="0" err="1"/>
              <a:t>present</a:t>
            </a:r>
            <a:r>
              <a:rPr lang="fr-FR" sz="2000" dirty="0"/>
              <a:t> </a:t>
            </a:r>
            <a:r>
              <a:rPr lang="fr-FR" sz="2000" dirty="0" err="1"/>
              <a:t>inherent</a:t>
            </a:r>
            <a:r>
              <a:rPr lang="fr-FR" sz="2000" dirty="0"/>
              <a:t> high </a:t>
            </a:r>
            <a:r>
              <a:rPr lang="fr-FR" sz="2000" dirty="0" err="1"/>
              <a:t>stability</a:t>
            </a:r>
            <a:r>
              <a:rPr lang="fr-FR" sz="2000" dirty="0"/>
              <a:t> and Q-factor</a:t>
            </a:r>
          </a:p>
          <a:p>
            <a:pPr marL="342900" indent="-342900">
              <a:buFont typeface="Arial" panose="020B0604020202020204" pitchFamily="34" charset="0"/>
              <a:buChar char="•"/>
            </a:pPr>
            <a:endParaRPr lang="fr-FR" sz="2000" dirty="0"/>
          </a:p>
        </p:txBody>
      </p:sp>
      <p:sp>
        <p:nvSpPr>
          <p:cNvPr id="3" name="Espace réservé du texte 2">
            <a:extLst>
              <a:ext uri="{FF2B5EF4-FFF2-40B4-BE49-F238E27FC236}">
                <a16:creationId xmlns:a16="http://schemas.microsoft.com/office/drawing/2014/main" id="{91854044-89BE-9701-48DC-7E06BDF70477}"/>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275DCD9C-927A-E07D-A848-F17C8BC2CFEF}"/>
              </a:ext>
            </a:extLst>
          </p:cNvPr>
          <p:cNvSpPr>
            <a:spLocks noGrp="1"/>
          </p:cNvSpPr>
          <p:nvPr>
            <p:ph type="body" sz="quarter" idx="12"/>
          </p:nvPr>
        </p:nvSpPr>
        <p:spPr/>
        <p:txBody>
          <a:bodyPr/>
          <a:lstStyle/>
          <a:p>
            <a:r>
              <a:rPr lang="fr-FR" dirty="0"/>
              <a:t>Quartz </a:t>
            </a:r>
            <a:r>
              <a:rPr lang="fr-FR" dirty="0" err="1"/>
              <a:t>resonators</a:t>
            </a:r>
            <a:endParaRPr lang="fr-FR" dirty="0"/>
          </a:p>
        </p:txBody>
      </p:sp>
      <p:pic>
        <p:nvPicPr>
          <p:cNvPr id="6" name="Image 5">
            <a:extLst>
              <a:ext uri="{FF2B5EF4-FFF2-40B4-BE49-F238E27FC236}">
                <a16:creationId xmlns:a16="http://schemas.microsoft.com/office/drawing/2014/main" id="{5812F4C3-C34C-AB75-C145-29262CBDA4CF}"/>
              </a:ext>
            </a:extLst>
          </p:cNvPr>
          <p:cNvPicPr>
            <a:picLocks noChangeAspect="1"/>
          </p:cNvPicPr>
          <p:nvPr/>
        </p:nvPicPr>
        <p:blipFill>
          <a:blip r:embed="rId2"/>
          <a:stretch>
            <a:fillRect/>
          </a:stretch>
        </p:blipFill>
        <p:spPr>
          <a:xfrm>
            <a:off x="8133317" y="2430558"/>
            <a:ext cx="3185483" cy="1561633"/>
          </a:xfrm>
          <a:prstGeom prst="rect">
            <a:avLst/>
          </a:prstGeom>
        </p:spPr>
      </p:pic>
      <p:pic>
        <p:nvPicPr>
          <p:cNvPr id="8" name="Picture 13" descr="150px-Crystal-oscillator-IEC-Symbol">
            <a:hlinkClick r:id="rId3"/>
            <a:extLst>
              <a:ext uri="{FF2B5EF4-FFF2-40B4-BE49-F238E27FC236}">
                <a16:creationId xmlns:a16="http://schemas.microsoft.com/office/drawing/2014/main" id="{797061AF-82FA-7C8C-4B2B-251790EB3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033" y="2900181"/>
            <a:ext cx="879414" cy="60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a:extLst>
              <a:ext uri="{FF2B5EF4-FFF2-40B4-BE49-F238E27FC236}">
                <a16:creationId xmlns:a16="http://schemas.microsoft.com/office/drawing/2014/main" id="{E15EB95C-F3C6-9823-014D-1792EC2D6FE8}"/>
              </a:ext>
            </a:extLst>
          </p:cNvPr>
          <p:cNvPicPr>
            <a:picLocks noChangeAspect="1"/>
          </p:cNvPicPr>
          <p:nvPr/>
        </p:nvPicPr>
        <p:blipFill>
          <a:blip r:embed="rId5"/>
          <a:stretch>
            <a:fillRect/>
          </a:stretch>
        </p:blipFill>
        <p:spPr>
          <a:xfrm>
            <a:off x="1363218" y="3037393"/>
            <a:ext cx="3185483" cy="3041778"/>
          </a:xfrm>
          <a:prstGeom prst="rect">
            <a:avLst/>
          </a:prstGeom>
        </p:spPr>
      </p:pic>
      <p:sp>
        <p:nvSpPr>
          <p:cNvPr id="12" name="ZoneTexte 11">
            <a:extLst>
              <a:ext uri="{FF2B5EF4-FFF2-40B4-BE49-F238E27FC236}">
                <a16:creationId xmlns:a16="http://schemas.microsoft.com/office/drawing/2014/main" id="{4F899082-F2E0-F74D-32F1-5376D0183A75}"/>
              </a:ext>
            </a:extLst>
          </p:cNvPr>
          <p:cNvSpPr txBox="1"/>
          <p:nvPr/>
        </p:nvSpPr>
        <p:spPr>
          <a:xfrm>
            <a:off x="7679094" y="3815088"/>
            <a:ext cx="3985896" cy="276999"/>
          </a:xfrm>
          <a:prstGeom prst="rect">
            <a:avLst/>
          </a:prstGeom>
          <a:noFill/>
        </p:spPr>
        <p:txBody>
          <a:bodyPr wrap="square" rtlCol="0">
            <a:spAutoFit/>
          </a:bodyPr>
          <a:lstStyle/>
          <a:p>
            <a:pPr algn="ctr"/>
            <a:r>
              <a:rPr lang="fr-FR" sz="1200" b="1" dirty="0" err="1"/>
              <a:t>Electrical</a:t>
            </a:r>
            <a:r>
              <a:rPr lang="fr-FR" sz="1200" b="1" dirty="0"/>
              <a:t> </a:t>
            </a:r>
            <a:r>
              <a:rPr lang="fr-FR" sz="1200" b="1" dirty="0" err="1"/>
              <a:t>equivalent</a:t>
            </a:r>
            <a:r>
              <a:rPr lang="fr-FR" sz="1200" b="1" dirty="0"/>
              <a:t> </a:t>
            </a:r>
            <a:r>
              <a:rPr lang="fr-FR" sz="1200" b="1" dirty="0" err="1"/>
              <a:t>circuitry</a:t>
            </a:r>
            <a:endParaRPr lang="fr-FR" sz="1200" b="1" dirty="0"/>
          </a:p>
        </p:txBody>
      </p:sp>
      <p:sp>
        <p:nvSpPr>
          <p:cNvPr id="13" name="ZoneTexte 12">
            <a:extLst>
              <a:ext uri="{FF2B5EF4-FFF2-40B4-BE49-F238E27FC236}">
                <a16:creationId xmlns:a16="http://schemas.microsoft.com/office/drawing/2014/main" id="{80F84919-04A0-62C6-4419-859DBB334F60}"/>
              </a:ext>
            </a:extLst>
          </p:cNvPr>
          <p:cNvSpPr txBox="1"/>
          <p:nvPr/>
        </p:nvSpPr>
        <p:spPr>
          <a:xfrm>
            <a:off x="6642789" y="3641933"/>
            <a:ext cx="1258448" cy="276999"/>
          </a:xfrm>
          <a:prstGeom prst="rect">
            <a:avLst/>
          </a:prstGeom>
          <a:noFill/>
        </p:spPr>
        <p:txBody>
          <a:bodyPr wrap="square" rtlCol="0">
            <a:spAutoFit/>
          </a:bodyPr>
          <a:lstStyle/>
          <a:p>
            <a:pPr algn="ctr"/>
            <a:r>
              <a:rPr lang="fr-FR" sz="1200" b="1" dirty="0"/>
              <a:t>Symbol</a:t>
            </a:r>
          </a:p>
        </p:txBody>
      </p:sp>
      <p:sp>
        <p:nvSpPr>
          <p:cNvPr id="14" name="ZoneTexte 13">
            <a:extLst>
              <a:ext uri="{FF2B5EF4-FFF2-40B4-BE49-F238E27FC236}">
                <a16:creationId xmlns:a16="http://schemas.microsoft.com/office/drawing/2014/main" id="{4971C945-20A2-D713-5315-572A84783B7A}"/>
              </a:ext>
            </a:extLst>
          </p:cNvPr>
          <p:cNvSpPr txBox="1"/>
          <p:nvPr/>
        </p:nvSpPr>
        <p:spPr>
          <a:xfrm>
            <a:off x="963011" y="6126929"/>
            <a:ext cx="3985896" cy="276999"/>
          </a:xfrm>
          <a:prstGeom prst="rect">
            <a:avLst/>
          </a:prstGeom>
          <a:noFill/>
        </p:spPr>
        <p:txBody>
          <a:bodyPr wrap="square" rtlCol="0">
            <a:spAutoFit/>
          </a:bodyPr>
          <a:lstStyle/>
          <a:p>
            <a:pPr algn="ctr"/>
            <a:r>
              <a:rPr lang="fr-FR" sz="1200" b="1" dirty="0"/>
              <a:t>Quartz </a:t>
            </a:r>
            <a:r>
              <a:rPr lang="fr-FR" sz="1200" b="1" dirty="0" err="1"/>
              <a:t>resonators</a:t>
            </a:r>
            <a:r>
              <a:rPr lang="fr-FR" sz="1200" b="1" dirty="0"/>
              <a:t> of </a:t>
            </a:r>
            <a:r>
              <a:rPr lang="fr-FR" sz="1200" b="1" dirty="0" err="1"/>
              <a:t>different</a:t>
            </a:r>
            <a:r>
              <a:rPr lang="fr-FR" sz="1200" b="1" dirty="0"/>
              <a:t> sizes</a:t>
            </a:r>
          </a:p>
        </p:txBody>
      </p:sp>
      <p:pic>
        <p:nvPicPr>
          <p:cNvPr id="15" name="Picture 5" descr="Reso2">
            <a:extLst>
              <a:ext uri="{FF2B5EF4-FFF2-40B4-BE49-F238E27FC236}">
                <a16:creationId xmlns:a16="http://schemas.microsoft.com/office/drawing/2014/main" id="{83EBFDD5-D406-A344-D4A2-E84014BFE2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7613" y="4390166"/>
            <a:ext cx="2690652" cy="2069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accent2">
                      <a:alpha val="50000"/>
                    </a:schemeClr>
                  </a:outerShdw>
                </a:effectLst>
              </a14:hiddenEffects>
            </a:ext>
          </a:extLst>
        </p:spPr>
      </p:pic>
      <p:grpSp>
        <p:nvGrpSpPr>
          <p:cNvPr id="20" name="Groupe 19">
            <a:extLst>
              <a:ext uri="{FF2B5EF4-FFF2-40B4-BE49-F238E27FC236}">
                <a16:creationId xmlns:a16="http://schemas.microsoft.com/office/drawing/2014/main" id="{15BE6170-AA87-BB5B-00BB-C5F5C0EA98EB}"/>
              </a:ext>
            </a:extLst>
          </p:cNvPr>
          <p:cNvGrpSpPr/>
          <p:nvPr/>
        </p:nvGrpSpPr>
        <p:grpSpPr>
          <a:xfrm>
            <a:off x="7938832" y="3145633"/>
            <a:ext cx="147687" cy="97131"/>
            <a:chOff x="7091818" y="3158898"/>
            <a:chExt cx="232080" cy="270102"/>
          </a:xfrm>
        </p:grpSpPr>
        <p:cxnSp>
          <p:nvCxnSpPr>
            <p:cNvPr id="17" name="Connecteur droit 16">
              <a:extLst>
                <a:ext uri="{FF2B5EF4-FFF2-40B4-BE49-F238E27FC236}">
                  <a16:creationId xmlns:a16="http://schemas.microsoft.com/office/drawing/2014/main" id="{475FE77F-5314-B7EE-DEAC-8D2D09DB5957}"/>
                </a:ext>
              </a:extLst>
            </p:cNvPr>
            <p:cNvCxnSpPr/>
            <p:nvPr/>
          </p:nvCxnSpPr>
          <p:spPr>
            <a:xfrm>
              <a:off x="7091818" y="3158898"/>
              <a:ext cx="232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A0973B8-E1DE-4DCD-A51C-BA1F50E8E054}"/>
                </a:ext>
              </a:extLst>
            </p:cNvPr>
            <p:cNvCxnSpPr/>
            <p:nvPr/>
          </p:nvCxnSpPr>
          <p:spPr>
            <a:xfrm>
              <a:off x="7091818" y="3287486"/>
              <a:ext cx="232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BF0C024-4F8B-B736-8B70-F0A01524BA4F}"/>
                </a:ext>
              </a:extLst>
            </p:cNvPr>
            <p:cNvCxnSpPr/>
            <p:nvPr/>
          </p:nvCxnSpPr>
          <p:spPr>
            <a:xfrm>
              <a:off x="7091818" y="3429000"/>
              <a:ext cx="2320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ZoneTexte 20">
            <a:extLst>
              <a:ext uri="{FF2B5EF4-FFF2-40B4-BE49-F238E27FC236}">
                <a16:creationId xmlns:a16="http://schemas.microsoft.com/office/drawing/2014/main" id="{951D82E3-4BE9-A355-52A7-92CA6CC9268D}"/>
              </a:ext>
            </a:extLst>
          </p:cNvPr>
          <p:cNvSpPr txBox="1"/>
          <p:nvPr/>
        </p:nvSpPr>
        <p:spPr>
          <a:xfrm>
            <a:off x="7040547" y="6265429"/>
            <a:ext cx="3664784" cy="276999"/>
          </a:xfrm>
          <a:prstGeom prst="rect">
            <a:avLst/>
          </a:prstGeom>
          <a:noFill/>
        </p:spPr>
        <p:txBody>
          <a:bodyPr wrap="square" rtlCol="0">
            <a:spAutoFit/>
          </a:bodyPr>
          <a:lstStyle/>
          <a:p>
            <a:pPr algn="ctr"/>
            <a:r>
              <a:rPr lang="fr-FR" sz="1200" b="1" dirty="0" err="1"/>
              <a:t>Electrical</a:t>
            </a:r>
            <a:r>
              <a:rPr lang="fr-FR" sz="1200" b="1" dirty="0"/>
              <a:t> </a:t>
            </a:r>
            <a:r>
              <a:rPr lang="fr-FR" sz="1200" b="1" dirty="0" err="1"/>
              <a:t>resonance</a:t>
            </a:r>
            <a:r>
              <a:rPr lang="fr-FR" sz="1200" b="1" dirty="0"/>
              <a:t> </a:t>
            </a:r>
            <a:r>
              <a:rPr lang="fr-FR" sz="1200" b="1" dirty="0" err="1"/>
              <a:t>peak</a:t>
            </a:r>
            <a:r>
              <a:rPr lang="fr-FR" sz="1200" b="1" dirty="0"/>
              <a:t> </a:t>
            </a:r>
            <a:r>
              <a:rPr lang="fr-FR" sz="1200" b="1" dirty="0" err="1"/>
              <a:t>around</a:t>
            </a:r>
            <a:r>
              <a:rPr lang="fr-FR" sz="1200" b="1" dirty="0"/>
              <a:t> one </a:t>
            </a:r>
            <a:r>
              <a:rPr lang="fr-FR" sz="1200" b="1" dirty="0" err="1"/>
              <a:t>resonance</a:t>
            </a:r>
            <a:endParaRPr lang="fr-FR" sz="1200" b="1" dirty="0"/>
          </a:p>
        </p:txBody>
      </p:sp>
    </p:spTree>
    <p:extLst>
      <p:ext uri="{BB962C8B-B14F-4D97-AF65-F5344CB8AC3E}">
        <p14:creationId xmlns:p14="http://schemas.microsoft.com/office/powerpoint/2010/main" val="300668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EE068C1-3254-6C13-B367-4E7F40BD6FB3}"/>
              </a:ext>
            </a:extLst>
          </p:cNvPr>
          <p:cNvSpPr>
            <a:spLocks noGrp="1"/>
          </p:cNvSpPr>
          <p:nvPr>
            <p:ph idx="1"/>
          </p:nvPr>
        </p:nvSpPr>
        <p:spPr/>
        <p:txBody>
          <a:bodyPr>
            <a:normAutofit/>
          </a:bodyPr>
          <a:lstStyle/>
          <a:p>
            <a:pPr marL="342900" indent="-342900">
              <a:buFont typeface="Arial" panose="020B0604020202020204" pitchFamily="34" charset="0"/>
              <a:buChar char="•"/>
            </a:pPr>
            <a:r>
              <a:rPr lang="fr-FR" sz="2000" dirty="0" err="1"/>
              <a:t>They</a:t>
            </a:r>
            <a:r>
              <a:rPr lang="fr-FR" sz="2000" dirty="0"/>
              <a:t> </a:t>
            </a:r>
            <a:r>
              <a:rPr lang="fr-FR" sz="2000" dirty="0" err="1"/>
              <a:t>work</a:t>
            </a:r>
            <a:r>
              <a:rPr lang="fr-FR" sz="2000" dirty="0"/>
              <a:t> </a:t>
            </a:r>
            <a:r>
              <a:rPr lang="fr-FR" sz="2000" dirty="0" err="1"/>
              <a:t>using</a:t>
            </a:r>
            <a:r>
              <a:rPr lang="fr-FR" sz="2000" dirty="0"/>
              <a:t> the </a:t>
            </a:r>
            <a:r>
              <a:rPr lang="fr-FR" sz="2000" dirty="0" err="1"/>
              <a:t>piezoelectric</a:t>
            </a:r>
            <a:r>
              <a:rPr lang="fr-FR" sz="2000" dirty="0"/>
              <a:t> </a:t>
            </a:r>
            <a:r>
              <a:rPr lang="fr-FR" sz="2000" dirty="0" err="1"/>
              <a:t>property</a:t>
            </a:r>
            <a:r>
              <a:rPr lang="fr-FR" sz="2000" dirty="0"/>
              <a:t> of quartz </a:t>
            </a:r>
            <a:r>
              <a:rPr lang="fr-FR" sz="2000" dirty="0" err="1"/>
              <a:t>material</a:t>
            </a:r>
            <a:r>
              <a:rPr lang="fr-FR" sz="2000" dirty="0"/>
              <a:t> </a:t>
            </a:r>
            <a:r>
              <a:rPr lang="fr-FR" sz="2000" dirty="0" err="1"/>
              <a:t>that</a:t>
            </a:r>
            <a:r>
              <a:rPr lang="fr-FR" sz="2000" dirty="0"/>
              <a:t> </a:t>
            </a:r>
            <a:r>
              <a:rPr lang="fr-FR" sz="2000" dirty="0" err="1"/>
              <a:t>permits</a:t>
            </a:r>
            <a:r>
              <a:rPr lang="fr-FR" sz="2000" dirty="0"/>
              <a:t> </a:t>
            </a:r>
            <a:r>
              <a:rPr lang="fr-FR" sz="2000" dirty="0" err="1"/>
              <a:t>electro-mechanical</a:t>
            </a:r>
            <a:r>
              <a:rPr lang="fr-FR" sz="2000" dirty="0"/>
              <a:t> </a:t>
            </a:r>
            <a:r>
              <a:rPr lang="fr-FR" sz="2000" dirty="0" err="1"/>
              <a:t>coupling</a:t>
            </a:r>
            <a:r>
              <a:rPr lang="fr-FR" sz="2000" dirty="0"/>
              <a:t>.</a:t>
            </a:r>
          </a:p>
          <a:p>
            <a:pPr marL="342900" indent="-342900">
              <a:buFont typeface="Arial" panose="020B0604020202020204" pitchFamily="34" charset="0"/>
              <a:buChar char="•"/>
            </a:pPr>
            <a:r>
              <a:rPr lang="fr-FR" sz="2000" dirty="0" err="1"/>
              <a:t>Electrical</a:t>
            </a:r>
            <a:r>
              <a:rPr lang="fr-FR" sz="2000" dirty="0"/>
              <a:t> </a:t>
            </a:r>
            <a:r>
              <a:rPr lang="fr-FR" sz="2000" dirty="0" err="1"/>
              <a:t>resonances</a:t>
            </a:r>
            <a:r>
              <a:rPr lang="fr-FR" sz="2000" dirty="0"/>
              <a:t> corresponds in </a:t>
            </a:r>
            <a:r>
              <a:rPr lang="fr-FR" sz="2000" dirty="0" err="1"/>
              <a:t>fact</a:t>
            </a:r>
            <a:r>
              <a:rPr lang="fr-FR" sz="2000" dirty="0"/>
              <a:t> to </a:t>
            </a:r>
            <a:r>
              <a:rPr lang="fr-FR" sz="2000" dirty="0" err="1"/>
              <a:t>mechanical</a:t>
            </a:r>
            <a:r>
              <a:rPr lang="fr-FR" sz="2000" dirty="0"/>
              <a:t> </a:t>
            </a:r>
            <a:r>
              <a:rPr lang="fr-FR" sz="2000" dirty="0" err="1"/>
              <a:t>resonances</a:t>
            </a:r>
            <a:endParaRPr lang="fr-FR" sz="2000" dirty="0"/>
          </a:p>
          <a:p>
            <a:pPr marL="342900" indent="-342900">
              <a:buFont typeface="Arial" panose="020B0604020202020204" pitchFamily="34" charset="0"/>
              <a:buChar char="•"/>
            </a:pPr>
            <a:r>
              <a:rPr lang="fr-FR" sz="2000" dirty="0" err="1"/>
              <a:t>They</a:t>
            </a:r>
            <a:r>
              <a:rPr lang="fr-FR" sz="2000" dirty="0"/>
              <a:t> do not </a:t>
            </a:r>
            <a:r>
              <a:rPr lang="fr-FR" sz="2000" dirty="0" err="1"/>
              <a:t>resonate</a:t>
            </a:r>
            <a:r>
              <a:rPr lang="fr-FR" sz="2000" dirty="0"/>
              <a:t> </a:t>
            </a:r>
            <a:r>
              <a:rPr lang="fr-FR" sz="2000" dirty="0" err="1"/>
              <a:t>indefinitely</a:t>
            </a:r>
            <a:r>
              <a:rPr lang="fr-FR" sz="2000" dirty="0"/>
              <a:t>. </a:t>
            </a:r>
            <a:r>
              <a:rPr lang="fr-FR" sz="2000" dirty="0" err="1"/>
              <a:t>After</a:t>
            </a:r>
            <a:r>
              <a:rPr lang="fr-FR" sz="2000" dirty="0"/>
              <a:t> an initial excitation the signal </a:t>
            </a:r>
            <a:r>
              <a:rPr lang="fr-FR" sz="2000" dirty="0" err="1"/>
              <a:t>will</a:t>
            </a:r>
            <a:r>
              <a:rPr lang="fr-FR" sz="2000" dirty="0"/>
              <a:t> </a:t>
            </a:r>
            <a:r>
              <a:rPr lang="fr-FR" sz="2000" dirty="0" err="1"/>
              <a:t>decay</a:t>
            </a:r>
            <a:r>
              <a:rPr lang="fr-FR" sz="2000" dirty="0"/>
              <a:t> (the </a:t>
            </a:r>
            <a:r>
              <a:rPr lang="fr-FR" sz="2000" dirty="0" err="1"/>
              <a:t>higher</a:t>
            </a:r>
            <a:r>
              <a:rPr lang="fr-FR" sz="2000" dirty="0"/>
              <a:t> the Q factor the longer time to </a:t>
            </a:r>
            <a:r>
              <a:rPr lang="fr-FR" sz="2000" dirty="0" err="1"/>
              <a:t>decay</a:t>
            </a:r>
            <a:r>
              <a:rPr lang="fr-FR" sz="2000" dirty="0"/>
              <a:t>)</a:t>
            </a:r>
          </a:p>
        </p:txBody>
      </p:sp>
      <p:sp>
        <p:nvSpPr>
          <p:cNvPr id="3" name="Espace réservé du texte 2">
            <a:extLst>
              <a:ext uri="{FF2B5EF4-FFF2-40B4-BE49-F238E27FC236}">
                <a16:creationId xmlns:a16="http://schemas.microsoft.com/office/drawing/2014/main" id="{06E07BDC-E7A0-EF52-E636-D2DEA0803B88}"/>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F81786CE-327E-1498-85AA-7C6674612390}"/>
              </a:ext>
            </a:extLst>
          </p:cNvPr>
          <p:cNvSpPr>
            <a:spLocks noGrp="1"/>
          </p:cNvSpPr>
          <p:nvPr>
            <p:ph type="body" sz="quarter" idx="12"/>
          </p:nvPr>
        </p:nvSpPr>
        <p:spPr/>
        <p:txBody>
          <a:bodyPr/>
          <a:lstStyle/>
          <a:p>
            <a:r>
              <a:rPr lang="fr-FR" dirty="0"/>
              <a:t>Quartz </a:t>
            </a:r>
            <a:r>
              <a:rPr lang="fr-FR" dirty="0" err="1"/>
              <a:t>resonators</a:t>
            </a:r>
            <a:endParaRPr lang="fr-FR" dirty="0"/>
          </a:p>
        </p:txBody>
      </p:sp>
      <p:pic>
        <p:nvPicPr>
          <p:cNvPr id="5" name="Image 4">
            <a:extLst>
              <a:ext uri="{FF2B5EF4-FFF2-40B4-BE49-F238E27FC236}">
                <a16:creationId xmlns:a16="http://schemas.microsoft.com/office/drawing/2014/main" id="{CAEF103E-DCD0-7E40-CA87-84E310A01C68}"/>
              </a:ext>
            </a:extLst>
          </p:cNvPr>
          <p:cNvPicPr>
            <a:picLocks noChangeAspect="1"/>
          </p:cNvPicPr>
          <p:nvPr/>
        </p:nvPicPr>
        <p:blipFill>
          <a:blip r:embed="rId2"/>
          <a:stretch>
            <a:fillRect/>
          </a:stretch>
        </p:blipFill>
        <p:spPr>
          <a:xfrm>
            <a:off x="548213" y="3440633"/>
            <a:ext cx="6180935" cy="2391754"/>
          </a:xfrm>
          <a:prstGeom prst="rect">
            <a:avLst/>
          </a:prstGeom>
        </p:spPr>
      </p:pic>
      <p:pic>
        <p:nvPicPr>
          <p:cNvPr id="10" name="Image 9">
            <a:extLst>
              <a:ext uri="{FF2B5EF4-FFF2-40B4-BE49-F238E27FC236}">
                <a16:creationId xmlns:a16="http://schemas.microsoft.com/office/drawing/2014/main" id="{6C1B9AD0-EF4A-6713-BD60-EFA546421236}"/>
              </a:ext>
            </a:extLst>
          </p:cNvPr>
          <p:cNvPicPr>
            <a:picLocks noChangeAspect="1"/>
          </p:cNvPicPr>
          <p:nvPr/>
        </p:nvPicPr>
        <p:blipFill>
          <a:blip r:embed="rId3"/>
          <a:stretch>
            <a:fillRect/>
          </a:stretch>
        </p:blipFill>
        <p:spPr>
          <a:xfrm>
            <a:off x="8020962" y="3950710"/>
            <a:ext cx="2965816" cy="1371600"/>
          </a:xfrm>
          <a:prstGeom prst="rect">
            <a:avLst/>
          </a:prstGeom>
        </p:spPr>
      </p:pic>
      <p:sp>
        <p:nvSpPr>
          <p:cNvPr id="11" name="ZoneTexte 10">
            <a:extLst>
              <a:ext uri="{FF2B5EF4-FFF2-40B4-BE49-F238E27FC236}">
                <a16:creationId xmlns:a16="http://schemas.microsoft.com/office/drawing/2014/main" id="{5DEA2EDD-9C6C-6AF4-77A8-2DBFF6AAEE94}"/>
              </a:ext>
            </a:extLst>
          </p:cNvPr>
          <p:cNvSpPr txBox="1"/>
          <p:nvPr/>
        </p:nvSpPr>
        <p:spPr>
          <a:xfrm>
            <a:off x="548213" y="5893175"/>
            <a:ext cx="6180935" cy="276999"/>
          </a:xfrm>
          <a:prstGeom prst="rect">
            <a:avLst/>
          </a:prstGeom>
          <a:noFill/>
        </p:spPr>
        <p:txBody>
          <a:bodyPr wrap="square" rtlCol="0">
            <a:spAutoFit/>
          </a:bodyPr>
          <a:lstStyle/>
          <a:p>
            <a:pPr algn="ctr"/>
            <a:r>
              <a:rPr lang="fr-FR" sz="1200" b="1" dirty="0"/>
              <a:t>Quartz </a:t>
            </a:r>
            <a:r>
              <a:rPr lang="fr-FR" sz="1200" b="1" dirty="0" err="1"/>
              <a:t>resonator</a:t>
            </a:r>
            <a:endParaRPr lang="fr-FR" sz="1200" b="1" dirty="0"/>
          </a:p>
        </p:txBody>
      </p:sp>
      <p:sp>
        <p:nvSpPr>
          <p:cNvPr id="12" name="ZoneTexte 11">
            <a:extLst>
              <a:ext uri="{FF2B5EF4-FFF2-40B4-BE49-F238E27FC236}">
                <a16:creationId xmlns:a16="http://schemas.microsoft.com/office/drawing/2014/main" id="{7A82C258-303D-F6C3-C0F3-F9516D0D7A7D}"/>
              </a:ext>
            </a:extLst>
          </p:cNvPr>
          <p:cNvSpPr txBox="1"/>
          <p:nvPr/>
        </p:nvSpPr>
        <p:spPr>
          <a:xfrm>
            <a:off x="7426644" y="5893175"/>
            <a:ext cx="3365117" cy="461665"/>
          </a:xfrm>
          <a:prstGeom prst="rect">
            <a:avLst/>
          </a:prstGeom>
          <a:noFill/>
        </p:spPr>
        <p:txBody>
          <a:bodyPr wrap="square" rtlCol="0">
            <a:spAutoFit/>
          </a:bodyPr>
          <a:lstStyle/>
          <a:p>
            <a:pPr algn="ctr"/>
            <a:r>
              <a:rPr lang="fr-FR" sz="1200" b="1" dirty="0"/>
              <a:t>Amplitude of the vibration </a:t>
            </a:r>
            <a:r>
              <a:rPr lang="fr-FR" sz="1200" b="1" dirty="0" err="1"/>
              <a:t>after</a:t>
            </a:r>
            <a:r>
              <a:rPr lang="fr-FR" sz="1200" b="1" dirty="0"/>
              <a:t> an initial excitation</a:t>
            </a:r>
          </a:p>
        </p:txBody>
      </p:sp>
      <p:sp>
        <p:nvSpPr>
          <p:cNvPr id="13" name="Flèche : droite 12">
            <a:extLst>
              <a:ext uri="{FF2B5EF4-FFF2-40B4-BE49-F238E27FC236}">
                <a16:creationId xmlns:a16="http://schemas.microsoft.com/office/drawing/2014/main" id="{0E318391-28F8-AFD3-5D45-B36D32BC4056}"/>
              </a:ext>
            </a:extLst>
          </p:cNvPr>
          <p:cNvSpPr/>
          <p:nvPr/>
        </p:nvSpPr>
        <p:spPr>
          <a:xfrm>
            <a:off x="7282944" y="4524671"/>
            <a:ext cx="497151" cy="2423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4792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299AE80-AB73-059F-9E40-81423894880E}"/>
              </a:ext>
            </a:extLst>
          </p:cNvPr>
          <p:cNvSpPr>
            <a:spLocks noGrp="1"/>
          </p:cNvSpPr>
          <p:nvPr>
            <p:ph idx="1"/>
          </p:nvPr>
        </p:nvSpPr>
        <p:spPr/>
        <p:txBody>
          <a:bodyPr>
            <a:normAutofit/>
          </a:bodyPr>
          <a:lstStyle/>
          <a:p>
            <a:pPr marL="342900" indent="-342900">
              <a:buFont typeface="Arial" panose="020B0604020202020204" pitchFamily="34" charset="0"/>
              <a:buChar char="•"/>
            </a:pPr>
            <a:r>
              <a:rPr lang="fr-FR" sz="2000" dirty="0"/>
              <a:t>Quartz </a:t>
            </a:r>
            <a:r>
              <a:rPr lang="fr-FR" sz="2000" dirty="0" err="1"/>
              <a:t>Oscillators</a:t>
            </a:r>
            <a:r>
              <a:rPr lang="fr-FR" sz="2000" dirty="0"/>
              <a:t> are active </a:t>
            </a:r>
            <a:r>
              <a:rPr lang="fr-FR" sz="2000" dirty="0" err="1"/>
              <a:t>devices</a:t>
            </a:r>
            <a:r>
              <a:rPr lang="fr-FR" sz="2000" dirty="0"/>
              <a:t> </a:t>
            </a:r>
            <a:r>
              <a:rPr lang="fr-FR" sz="2000" dirty="0" err="1"/>
              <a:t>that</a:t>
            </a:r>
            <a:r>
              <a:rPr lang="fr-FR" sz="2000" dirty="0"/>
              <a:t> </a:t>
            </a:r>
            <a:r>
              <a:rPr lang="fr-FR" sz="2000" dirty="0" err="1"/>
              <a:t>sustain</a:t>
            </a:r>
            <a:r>
              <a:rPr lang="fr-FR" sz="2000" dirty="0"/>
              <a:t> the quartz </a:t>
            </a:r>
            <a:r>
              <a:rPr lang="fr-FR" sz="2000" dirty="0" err="1"/>
              <a:t>resonance</a:t>
            </a:r>
            <a:r>
              <a:rPr lang="fr-FR" sz="2000" dirty="0"/>
              <a:t> by </a:t>
            </a:r>
            <a:r>
              <a:rPr lang="fr-FR" sz="2000" dirty="0" err="1"/>
              <a:t>locking</a:t>
            </a:r>
            <a:r>
              <a:rPr lang="fr-FR" sz="2000" dirty="0"/>
              <a:t> the </a:t>
            </a:r>
            <a:r>
              <a:rPr lang="fr-FR" sz="2000" dirty="0" err="1"/>
              <a:t>resonator</a:t>
            </a:r>
            <a:r>
              <a:rPr lang="fr-FR" sz="2000" dirty="0"/>
              <a:t> </a:t>
            </a:r>
            <a:r>
              <a:rPr lang="fr-FR" sz="2000" dirty="0" err="1"/>
              <a:t>frequency</a:t>
            </a:r>
            <a:endParaRPr lang="fr-FR" sz="2000" dirty="0"/>
          </a:p>
          <a:p>
            <a:pPr marL="342900" indent="-342900">
              <a:buFont typeface="Arial" panose="020B0604020202020204" pitchFamily="34" charset="0"/>
              <a:buChar char="•"/>
            </a:pPr>
            <a:r>
              <a:rPr lang="fr-FR" sz="2000" dirty="0" err="1"/>
              <a:t>They</a:t>
            </a:r>
            <a:r>
              <a:rPr lang="fr-FR" sz="2000" dirty="0"/>
              <a:t> </a:t>
            </a:r>
            <a:r>
              <a:rPr lang="fr-FR" sz="2000" dirty="0" err="1"/>
              <a:t>produce</a:t>
            </a:r>
            <a:r>
              <a:rPr lang="fr-FR" sz="2000" dirty="0"/>
              <a:t> a </a:t>
            </a:r>
            <a:r>
              <a:rPr lang="fr-FR" sz="2000" dirty="0" err="1"/>
              <a:t>precise</a:t>
            </a:r>
            <a:r>
              <a:rPr lang="fr-FR" sz="2000" dirty="0"/>
              <a:t> and stable </a:t>
            </a:r>
            <a:r>
              <a:rPr lang="fr-FR" sz="2000" dirty="0" err="1"/>
              <a:t>frequency</a:t>
            </a:r>
            <a:r>
              <a:rPr lang="fr-FR" sz="2000" dirty="0"/>
              <a:t> signal</a:t>
            </a:r>
          </a:p>
          <a:p>
            <a:pPr marL="342900" indent="-342900">
              <a:buFont typeface="Arial" panose="020B0604020202020204" pitchFamily="34" charset="0"/>
              <a:buChar char="•"/>
            </a:pPr>
            <a:r>
              <a:rPr lang="fr-FR" sz="2000" dirty="0" err="1"/>
              <a:t>They</a:t>
            </a:r>
            <a:r>
              <a:rPr lang="fr-FR" sz="2000" dirty="0"/>
              <a:t> are </a:t>
            </a:r>
            <a:r>
              <a:rPr lang="fr-FR" sz="2000" dirty="0" err="1"/>
              <a:t>used</a:t>
            </a:r>
            <a:r>
              <a:rPr lang="fr-FR" sz="2000" dirty="0"/>
              <a:t> in </a:t>
            </a:r>
            <a:r>
              <a:rPr lang="fr-FR" sz="2000" dirty="0" err="1"/>
              <a:t>many</a:t>
            </a:r>
            <a:r>
              <a:rPr lang="fr-FR" sz="2000" dirty="0"/>
              <a:t> </a:t>
            </a:r>
            <a:r>
              <a:rPr lang="fr-FR" sz="2000" dirty="0" err="1"/>
              <a:t>systems</a:t>
            </a:r>
            <a:r>
              <a:rPr lang="fr-FR" sz="2000" dirty="0"/>
              <a:t> </a:t>
            </a:r>
            <a:r>
              <a:rPr lang="fr-FR" sz="2000" dirty="0" err="1"/>
              <a:t>where</a:t>
            </a:r>
            <a:r>
              <a:rPr lang="fr-FR" sz="2000" dirty="0"/>
              <a:t> </a:t>
            </a:r>
            <a:r>
              <a:rPr lang="fr-FR" sz="2000" dirty="0" err="1"/>
              <a:t>there</a:t>
            </a:r>
            <a:r>
              <a:rPr lang="fr-FR" sz="2000" dirty="0"/>
              <a:t> </a:t>
            </a:r>
            <a:r>
              <a:rPr lang="fr-FR" sz="2000" dirty="0" err="1"/>
              <a:t>is</a:t>
            </a:r>
            <a:r>
              <a:rPr lang="fr-FR" sz="2000" dirty="0"/>
              <a:t> a </a:t>
            </a:r>
            <a:r>
              <a:rPr lang="fr-FR" sz="2000" dirty="0" err="1"/>
              <a:t>need</a:t>
            </a:r>
            <a:r>
              <a:rPr lang="fr-FR" sz="2000" dirty="0"/>
              <a:t> of time and </a:t>
            </a:r>
            <a:r>
              <a:rPr lang="fr-FR" sz="2000" dirty="0" err="1"/>
              <a:t>frequency</a:t>
            </a:r>
            <a:r>
              <a:rPr lang="fr-FR" sz="2000" dirty="0"/>
              <a:t> control (radar, GPS, communication,…)</a:t>
            </a:r>
          </a:p>
          <a:p>
            <a:pPr marL="342900" indent="-342900">
              <a:buFont typeface="Arial" panose="020B0604020202020204" pitchFamily="34" charset="0"/>
              <a:buChar char="•"/>
            </a:pPr>
            <a:r>
              <a:rPr lang="fr-FR" sz="2000" dirty="0"/>
              <a:t>For </a:t>
            </a:r>
            <a:r>
              <a:rPr lang="fr-FR" sz="2000" dirty="0" err="1"/>
              <a:t>higher</a:t>
            </a:r>
            <a:r>
              <a:rPr lang="fr-FR" sz="2000" dirty="0"/>
              <a:t> </a:t>
            </a:r>
            <a:r>
              <a:rPr lang="fr-FR" sz="2000" dirty="0" err="1"/>
              <a:t>stability</a:t>
            </a:r>
            <a:r>
              <a:rPr lang="fr-FR" sz="2000" dirty="0"/>
              <a:t> </a:t>
            </a:r>
            <a:r>
              <a:rPr lang="fr-FR" sz="2000" dirty="0" err="1"/>
              <a:t>oscillator</a:t>
            </a:r>
            <a:r>
              <a:rPr lang="fr-FR" sz="2000" dirty="0"/>
              <a:t> (OCXO), the quartz </a:t>
            </a:r>
            <a:r>
              <a:rPr lang="fr-FR" sz="2000" dirty="0" err="1"/>
              <a:t>resonator</a:t>
            </a:r>
            <a:r>
              <a:rPr lang="fr-FR" sz="2000" dirty="0"/>
              <a:t> </a:t>
            </a:r>
            <a:r>
              <a:rPr lang="fr-FR" sz="2000" dirty="0" err="1"/>
              <a:t>is</a:t>
            </a:r>
            <a:r>
              <a:rPr lang="fr-FR" sz="2000" dirty="0"/>
              <a:t> </a:t>
            </a:r>
            <a:r>
              <a:rPr lang="fr-FR" sz="2000" dirty="0" err="1"/>
              <a:t>heated</a:t>
            </a:r>
            <a:r>
              <a:rPr lang="fr-FR" sz="2000" dirty="0"/>
              <a:t> at </a:t>
            </a:r>
            <a:r>
              <a:rPr lang="fr-FR" sz="2000" dirty="0" err="1"/>
              <a:t>its</a:t>
            </a:r>
            <a:r>
              <a:rPr lang="fr-FR" sz="2000" dirty="0"/>
              <a:t> </a:t>
            </a:r>
            <a:r>
              <a:rPr lang="fr-FR" sz="2000" dirty="0" err="1"/>
              <a:t>turnoverpoint</a:t>
            </a:r>
            <a:endParaRPr lang="fr-FR" sz="2000" dirty="0"/>
          </a:p>
          <a:p>
            <a:pPr marL="342900" indent="-342900">
              <a:buFont typeface="Arial" panose="020B0604020202020204" pitchFamily="34" charset="0"/>
              <a:buChar char="•"/>
            </a:pPr>
            <a:endParaRPr lang="fr-FR" sz="2000" dirty="0"/>
          </a:p>
        </p:txBody>
      </p:sp>
      <p:sp>
        <p:nvSpPr>
          <p:cNvPr id="3" name="Espace réservé du texte 2">
            <a:extLst>
              <a:ext uri="{FF2B5EF4-FFF2-40B4-BE49-F238E27FC236}">
                <a16:creationId xmlns:a16="http://schemas.microsoft.com/office/drawing/2014/main" id="{779198AD-8964-60BE-97C5-5ABA34A99414}"/>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A7A122FD-4CF7-9E8A-BE29-6B82C1BC5F91}"/>
              </a:ext>
            </a:extLst>
          </p:cNvPr>
          <p:cNvSpPr>
            <a:spLocks noGrp="1"/>
          </p:cNvSpPr>
          <p:nvPr>
            <p:ph type="body" sz="quarter" idx="12"/>
          </p:nvPr>
        </p:nvSpPr>
        <p:spPr/>
        <p:txBody>
          <a:bodyPr/>
          <a:lstStyle/>
          <a:p>
            <a:r>
              <a:rPr lang="fr-FR" dirty="0"/>
              <a:t>Quartz </a:t>
            </a:r>
            <a:r>
              <a:rPr lang="fr-FR" dirty="0" err="1"/>
              <a:t>oscillators</a:t>
            </a:r>
            <a:endParaRPr lang="fr-FR" dirty="0"/>
          </a:p>
        </p:txBody>
      </p:sp>
      <p:pic>
        <p:nvPicPr>
          <p:cNvPr id="5" name="Image 4" descr="Une image contenant Appareils électroniques, disque dur&#10;&#10;Description générée automatiquement">
            <a:extLst>
              <a:ext uri="{FF2B5EF4-FFF2-40B4-BE49-F238E27FC236}">
                <a16:creationId xmlns:a16="http://schemas.microsoft.com/office/drawing/2014/main" id="{22E60CD8-35D3-C920-7A70-9DE16239F9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568" y="4235033"/>
            <a:ext cx="2150551" cy="1639068"/>
          </a:xfrm>
          <a:prstGeom prst="rect">
            <a:avLst/>
          </a:prstGeom>
          <a:effectLst/>
        </p:spPr>
      </p:pic>
      <p:pic>
        <p:nvPicPr>
          <p:cNvPr id="7" name="Image 6">
            <a:extLst>
              <a:ext uri="{FF2B5EF4-FFF2-40B4-BE49-F238E27FC236}">
                <a16:creationId xmlns:a16="http://schemas.microsoft.com/office/drawing/2014/main" id="{A646A959-7F4E-7C24-9497-CCCE38412376}"/>
              </a:ext>
            </a:extLst>
          </p:cNvPr>
          <p:cNvPicPr>
            <a:picLocks noChangeAspect="1"/>
          </p:cNvPicPr>
          <p:nvPr/>
        </p:nvPicPr>
        <p:blipFill>
          <a:blip r:embed="rId3"/>
          <a:stretch>
            <a:fillRect/>
          </a:stretch>
        </p:blipFill>
        <p:spPr>
          <a:xfrm>
            <a:off x="4115590" y="4574058"/>
            <a:ext cx="1631093" cy="718650"/>
          </a:xfrm>
          <a:prstGeom prst="rect">
            <a:avLst/>
          </a:prstGeom>
        </p:spPr>
      </p:pic>
      <p:pic>
        <p:nvPicPr>
          <p:cNvPr id="9" name="Image 8">
            <a:extLst>
              <a:ext uri="{FF2B5EF4-FFF2-40B4-BE49-F238E27FC236}">
                <a16:creationId xmlns:a16="http://schemas.microsoft.com/office/drawing/2014/main" id="{1B842FFF-4D75-4857-1FA7-133D6E004ED6}"/>
              </a:ext>
            </a:extLst>
          </p:cNvPr>
          <p:cNvPicPr>
            <a:picLocks noChangeAspect="1"/>
          </p:cNvPicPr>
          <p:nvPr/>
        </p:nvPicPr>
        <p:blipFill>
          <a:blip r:embed="rId4"/>
          <a:stretch>
            <a:fillRect/>
          </a:stretch>
        </p:blipFill>
        <p:spPr>
          <a:xfrm>
            <a:off x="7380732" y="3896912"/>
            <a:ext cx="3492985" cy="2269671"/>
          </a:xfrm>
          <a:prstGeom prst="rect">
            <a:avLst/>
          </a:prstGeom>
        </p:spPr>
      </p:pic>
      <p:sp>
        <p:nvSpPr>
          <p:cNvPr id="10" name="Flèche : droite 9">
            <a:extLst>
              <a:ext uri="{FF2B5EF4-FFF2-40B4-BE49-F238E27FC236}">
                <a16:creationId xmlns:a16="http://schemas.microsoft.com/office/drawing/2014/main" id="{3D017E30-374D-7CF5-708F-7EE74B28B9A4}"/>
              </a:ext>
            </a:extLst>
          </p:cNvPr>
          <p:cNvSpPr/>
          <p:nvPr/>
        </p:nvSpPr>
        <p:spPr>
          <a:xfrm>
            <a:off x="3434131" y="4812200"/>
            <a:ext cx="497151" cy="2423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25EA4688-8255-91A4-7BC9-01E50B332E16}"/>
              </a:ext>
            </a:extLst>
          </p:cNvPr>
          <p:cNvSpPr txBox="1"/>
          <p:nvPr/>
        </p:nvSpPr>
        <p:spPr>
          <a:xfrm>
            <a:off x="548213" y="5998267"/>
            <a:ext cx="6180935" cy="276999"/>
          </a:xfrm>
          <a:prstGeom prst="rect">
            <a:avLst/>
          </a:prstGeom>
          <a:noFill/>
        </p:spPr>
        <p:txBody>
          <a:bodyPr wrap="square" rtlCol="0">
            <a:spAutoFit/>
          </a:bodyPr>
          <a:lstStyle/>
          <a:p>
            <a:pPr algn="ctr"/>
            <a:r>
              <a:rPr lang="fr-FR" sz="1200" b="1" dirty="0"/>
              <a:t>Quartz </a:t>
            </a:r>
            <a:r>
              <a:rPr lang="fr-FR" sz="1200" b="1" dirty="0" err="1"/>
              <a:t>oscillator</a:t>
            </a:r>
            <a:r>
              <a:rPr lang="fr-FR" sz="1200" b="1" dirty="0"/>
              <a:t> and </a:t>
            </a:r>
            <a:r>
              <a:rPr lang="fr-FR" sz="1200" b="1" dirty="0" err="1"/>
              <a:t>its</a:t>
            </a:r>
            <a:r>
              <a:rPr lang="fr-FR" sz="1200" b="1" dirty="0"/>
              <a:t> output signal</a:t>
            </a:r>
          </a:p>
        </p:txBody>
      </p:sp>
      <p:sp>
        <p:nvSpPr>
          <p:cNvPr id="12" name="ZoneTexte 11">
            <a:extLst>
              <a:ext uri="{FF2B5EF4-FFF2-40B4-BE49-F238E27FC236}">
                <a16:creationId xmlns:a16="http://schemas.microsoft.com/office/drawing/2014/main" id="{BBC1EE22-0072-00DE-6DE1-983EC33CCFC1}"/>
              </a:ext>
            </a:extLst>
          </p:cNvPr>
          <p:cNvSpPr txBox="1"/>
          <p:nvPr/>
        </p:nvSpPr>
        <p:spPr>
          <a:xfrm>
            <a:off x="7073657" y="6166583"/>
            <a:ext cx="4107133" cy="461665"/>
          </a:xfrm>
          <a:prstGeom prst="rect">
            <a:avLst/>
          </a:prstGeom>
          <a:noFill/>
        </p:spPr>
        <p:txBody>
          <a:bodyPr wrap="square" rtlCol="0">
            <a:spAutoFit/>
          </a:bodyPr>
          <a:lstStyle/>
          <a:p>
            <a:pPr algn="ctr"/>
            <a:r>
              <a:rPr lang="fr-FR" sz="1200" b="1" dirty="0"/>
              <a:t>Frequency </a:t>
            </a:r>
            <a:r>
              <a:rPr lang="fr-FR" sz="1200" b="1" dirty="0" err="1"/>
              <a:t>Temperature</a:t>
            </a:r>
            <a:r>
              <a:rPr lang="fr-FR" sz="1200" b="1" dirty="0"/>
              <a:t> </a:t>
            </a:r>
            <a:r>
              <a:rPr lang="fr-FR" sz="1200" b="1" dirty="0" err="1"/>
              <a:t>curve</a:t>
            </a:r>
            <a:r>
              <a:rPr lang="fr-FR" sz="1200" b="1" dirty="0"/>
              <a:t> of a </a:t>
            </a:r>
            <a:r>
              <a:rPr lang="fr-FR" sz="1200" b="1" dirty="0" err="1"/>
              <a:t>typical</a:t>
            </a:r>
            <a:r>
              <a:rPr lang="fr-FR" sz="1200" b="1" dirty="0"/>
              <a:t> </a:t>
            </a:r>
            <a:r>
              <a:rPr lang="fr-FR" sz="1200" b="1" dirty="0" err="1"/>
              <a:t>resonator</a:t>
            </a:r>
            <a:endParaRPr lang="fr-FR" sz="1200" b="1" dirty="0"/>
          </a:p>
          <a:p>
            <a:pPr algn="ctr"/>
            <a:r>
              <a:rPr lang="fr-FR" sz="1200" dirty="0"/>
              <a:t>(source: John </a:t>
            </a:r>
            <a:r>
              <a:rPr lang="fr-FR" sz="1200" dirty="0" err="1"/>
              <a:t>Vig</a:t>
            </a:r>
            <a:r>
              <a:rPr lang="fr-FR" sz="1200" dirty="0"/>
              <a:t> Tutorial)</a:t>
            </a:r>
          </a:p>
        </p:txBody>
      </p:sp>
    </p:spTree>
    <p:extLst>
      <p:ext uri="{BB962C8B-B14F-4D97-AF65-F5344CB8AC3E}">
        <p14:creationId xmlns:p14="http://schemas.microsoft.com/office/powerpoint/2010/main" val="413441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AF5B041-3614-FBB4-CF93-4168A916A4DA}"/>
              </a:ext>
            </a:extLst>
          </p:cNvPr>
          <p:cNvSpPr>
            <a:spLocks noGrp="1"/>
          </p:cNvSpPr>
          <p:nvPr>
            <p:ph idx="1"/>
          </p:nvPr>
        </p:nvSpPr>
        <p:spPr/>
        <p:txBody>
          <a:bodyPr/>
          <a:lstStyle/>
          <a:p>
            <a:r>
              <a:rPr lang="fr-FR" dirty="0" err="1"/>
              <a:t>Rakon</a:t>
            </a:r>
            <a:r>
              <a:rPr lang="fr-FR" dirty="0"/>
              <a:t> </a:t>
            </a:r>
            <a:r>
              <a:rPr lang="fr-FR" dirty="0" err="1"/>
              <a:t>produces</a:t>
            </a:r>
            <a:r>
              <a:rPr lang="fr-FR" dirty="0"/>
              <a:t> </a:t>
            </a:r>
            <a:r>
              <a:rPr lang="fr-FR" dirty="0" err="1"/>
              <a:t>different</a:t>
            </a:r>
            <a:r>
              <a:rPr lang="fr-FR" dirty="0"/>
              <a:t> </a:t>
            </a:r>
            <a:r>
              <a:rPr lang="fr-FR" dirty="0" err="1"/>
              <a:t>oscillator</a:t>
            </a:r>
            <a:r>
              <a:rPr lang="fr-FR" dirty="0"/>
              <a:t> types </a:t>
            </a:r>
            <a:r>
              <a:rPr lang="fr-FR" dirty="0" err="1"/>
              <a:t>from</a:t>
            </a:r>
            <a:r>
              <a:rPr lang="fr-FR" dirty="0"/>
              <a:t> </a:t>
            </a:r>
            <a:r>
              <a:rPr lang="fr-FR" dirty="0" err="1"/>
              <a:t>which</a:t>
            </a:r>
            <a:r>
              <a:rPr lang="fr-FR" dirty="0"/>
              <a:t> the </a:t>
            </a:r>
            <a:r>
              <a:rPr lang="fr-FR" dirty="0" err="1"/>
              <a:t>ones</a:t>
            </a:r>
            <a:r>
              <a:rPr lang="fr-FR" dirty="0"/>
              <a:t> </a:t>
            </a:r>
            <a:r>
              <a:rPr lang="fr-FR" dirty="0" err="1"/>
              <a:t>dedicated</a:t>
            </a:r>
            <a:r>
              <a:rPr lang="fr-FR" dirty="0"/>
              <a:t> for </a:t>
            </a:r>
            <a:r>
              <a:rPr lang="fr-FR" dirty="0" err="1"/>
              <a:t>space</a:t>
            </a:r>
            <a:r>
              <a:rPr lang="fr-FR" dirty="0"/>
              <a:t> </a:t>
            </a:r>
            <a:r>
              <a:rPr lang="fr-FR" dirty="0" err="1"/>
              <a:t>market</a:t>
            </a:r>
            <a:endParaRPr lang="fr-FR" dirty="0"/>
          </a:p>
        </p:txBody>
      </p:sp>
      <p:sp>
        <p:nvSpPr>
          <p:cNvPr id="3" name="Espace réservé du texte 2">
            <a:extLst>
              <a:ext uri="{FF2B5EF4-FFF2-40B4-BE49-F238E27FC236}">
                <a16:creationId xmlns:a16="http://schemas.microsoft.com/office/drawing/2014/main" id="{0E7BA160-DC9A-C552-2807-E013AF2E68ED}"/>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3384556B-DE14-E4E8-DCDE-499A84D1AB77}"/>
              </a:ext>
            </a:extLst>
          </p:cNvPr>
          <p:cNvSpPr>
            <a:spLocks noGrp="1"/>
          </p:cNvSpPr>
          <p:nvPr>
            <p:ph type="body" sz="quarter" idx="12"/>
          </p:nvPr>
        </p:nvSpPr>
        <p:spPr/>
        <p:txBody>
          <a:bodyPr/>
          <a:lstStyle/>
          <a:p>
            <a:r>
              <a:rPr lang="fr-FR" dirty="0" err="1"/>
              <a:t>Oscillator</a:t>
            </a:r>
            <a:r>
              <a:rPr lang="fr-FR" dirty="0"/>
              <a:t> for </a:t>
            </a:r>
            <a:r>
              <a:rPr lang="fr-FR" dirty="0" err="1"/>
              <a:t>Space</a:t>
            </a:r>
            <a:endParaRPr lang="fr-FR" dirty="0"/>
          </a:p>
        </p:txBody>
      </p:sp>
      <p:pic>
        <p:nvPicPr>
          <p:cNvPr id="8" name="Image 7">
            <a:extLst>
              <a:ext uri="{FF2B5EF4-FFF2-40B4-BE49-F238E27FC236}">
                <a16:creationId xmlns:a16="http://schemas.microsoft.com/office/drawing/2014/main" id="{FCE23A5D-2BA5-87D9-07BB-C939D2BB9697}"/>
              </a:ext>
            </a:extLst>
          </p:cNvPr>
          <p:cNvPicPr>
            <a:picLocks noChangeAspect="1"/>
          </p:cNvPicPr>
          <p:nvPr/>
        </p:nvPicPr>
        <p:blipFill>
          <a:blip r:embed="rId2"/>
          <a:stretch>
            <a:fillRect/>
          </a:stretch>
        </p:blipFill>
        <p:spPr>
          <a:xfrm>
            <a:off x="5828164" y="2353757"/>
            <a:ext cx="5827198" cy="2866118"/>
          </a:xfrm>
          <a:prstGeom prst="rect">
            <a:avLst/>
          </a:prstGeom>
        </p:spPr>
      </p:pic>
      <p:pic>
        <p:nvPicPr>
          <p:cNvPr id="10" name="Image 9">
            <a:extLst>
              <a:ext uri="{FF2B5EF4-FFF2-40B4-BE49-F238E27FC236}">
                <a16:creationId xmlns:a16="http://schemas.microsoft.com/office/drawing/2014/main" id="{00F84BF6-B99D-D2E3-264F-248D556BB846}"/>
              </a:ext>
            </a:extLst>
          </p:cNvPr>
          <p:cNvPicPr>
            <a:picLocks noChangeAspect="1"/>
          </p:cNvPicPr>
          <p:nvPr/>
        </p:nvPicPr>
        <p:blipFill>
          <a:blip r:embed="rId3"/>
          <a:stretch>
            <a:fillRect/>
          </a:stretch>
        </p:blipFill>
        <p:spPr>
          <a:xfrm>
            <a:off x="421005" y="2353757"/>
            <a:ext cx="5250537" cy="2866119"/>
          </a:xfrm>
          <a:prstGeom prst="rect">
            <a:avLst/>
          </a:prstGeom>
        </p:spPr>
      </p:pic>
    </p:spTree>
    <p:extLst>
      <p:ext uri="{BB962C8B-B14F-4D97-AF65-F5344CB8AC3E}">
        <p14:creationId xmlns:p14="http://schemas.microsoft.com/office/powerpoint/2010/main" val="395346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F665E2D-D840-0801-80E3-921BFCACB770}"/>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t>Space radiation is made up of three kinds of radiation:</a:t>
            </a:r>
          </a:p>
          <a:p>
            <a:pPr marL="615950" lvl="1" indent="-342900"/>
            <a:r>
              <a:rPr lang="en-US" sz="2000" dirty="0"/>
              <a:t>particles shot into space during solar flares,</a:t>
            </a:r>
          </a:p>
          <a:p>
            <a:pPr marL="615950" lvl="1" indent="-342900"/>
            <a:r>
              <a:rPr lang="en-US" sz="2000" dirty="0"/>
              <a:t>galactic cosmic rays and</a:t>
            </a:r>
          </a:p>
          <a:p>
            <a:pPr marL="615950" lvl="1" indent="-342900"/>
            <a:r>
              <a:rPr lang="en-US" sz="2000" dirty="0"/>
              <a:t>particles trapped in the Earth’s magnetic field.</a:t>
            </a:r>
          </a:p>
          <a:p>
            <a:pPr marL="342900" indent="-342900">
              <a:buFont typeface="Arial" panose="020B0604020202020204" pitchFamily="34" charset="0"/>
              <a:buChar char="•"/>
            </a:pPr>
            <a:r>
              <a:rPr lang="fr-FR" sz="2000" dirty="0" err="1"/>
              <a:t>They</a:t>
            </a:r>
            <a:r>
              <a:rPr lang="fr-FR" sz="2000" dirty="0"/>
              <a:t> are </a:t>
            </a:r>
            <a:r>
              <a:rPr lang="fr-FR" sz="2000" dirty="0" err="1"/>
              <a:t>composed</a:t>
            </a:r>
            <a:r>
              <a:rPr lang="fr-FR" sz="2000" dirty="0"/>
              <a:t> of </a:t>
            </a:r>
            <a:r>
              <a:rPr lang="fr-FR" sz="2000" dirty="0" err="1"/>
              <a:t>electrons</a:t>
            </a:r>
            <a:r>
              <a:rPr lang="fr-FR" sz="2000" dirty="0"/>
              <a:t>, protons, neutrons, </a:t>
            </a:r>
            <a:r>
              <a:rPr lang="fr-FR" sz="2000" dirty="0" err="1"/>
              <a:t>heavy</a:t>
            </a:r>
            <a:r>
              <a:rPr lang="fr-FR" sz="2000" dirty="0"/>
              <a:t> ions and gamma rays</a:t>
            </a:r>
          </a:p>
          <a:p>
            <a:pPr marL="342900" indent="-342900">
              <a:buFont typeface="Arial" panose="020B0604020202020204" pitchFamily="34" charset="0"/>
              <a:buChar char="•"/>
            </a:pPr>
            <a:endParaRPr lang="fr-FR" sz="2000" dirty="0"/>
          </a:p>
        </p:txBody>
      </p:sp>
      <p:sp>
        <p:nvSpPr>
          <p:cNvPr id="3" name="Espace réservé du texte 2">
            <a:extLst>
              <a:ext uri="{FF2B5EF4-FFF2-40B4-BE49-F238E27FC236}">
                <a16:creationId xmlns:a16="http://schemas.microsoft.com/office/drawing/2014/main" id="{A9CDD46C-D2EA-1CE3-BF02-79E29FFB8E51}"/>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B85A71DD-5FB3-CC00-9C83-D2223C80C429}"/>
              </a:ext>
            </a:extLst>
          </p:cNvPr>
          <p:cNvSpPr>
            <a:spLocks noGrp="1"/>
          </p:cNvSpPr>
          <p:nvPr>
            <p:ph type="body" sz="quarter" idx="12"/>
          </p:nvPr>
        </p:nvSpPr>
        <p:spPr/>
        <p:txBody>
          <a:bodyPr/>
          <a:lstStyle/>
          <a:p>
            <a:r>
              <a:rPr lang="fr-FR" dirty="0"/>
              <a:t>Radiations in </a:t>
            </a:r>
            <a:r>
              <a:rPr lang="fr-FR" dirty="0" err="1"/>
              <a:t>space</a:t>
            </a:r>
            <a:endParaRPr lang="fr-FR" dirty="0"/>
          </a:p>
        </p:txBody>
      </p:sp>
      <p:pic>
        <p:nvPicPr>
          <p:cNvPr id="2052" name="Picture 4" descr="Van Allen radiation belt - Wikipedia">
            <a:extLst>
              <a:ext uri="{FF2B5EF4-FFF2-40B4-BE49-F238E27FC236}">
                <a16:creationId xmlns:a16="http://schemas.microsoft.com/office/drawing/2014/main" id="{F41AB67B-7EB2-4F7E-1327-03322289C9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8912" y="3784322"/>
            <a:ext cx="3019184" cy="1698292"/>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40ABCD63-84EC-B31F-A15E-DAEDC22F9FDE}"/>
              </a:ext>
            </a:extLst>
          </p:cNvPr>
          <p:cNvSpPr txBox="1"/>
          <p:nvPr/>
        </p:nvSpPr>
        <p:spPr>
          <a:xfrm>
            <a:off x="4568912" y="5517904"/>
            <a:ext cx="3019184" cy="369332"/>
          </a:xfrm>
          <a:prstGeom prst="rect">
            <a:avLst/>
          </a:prstGeom>
          <a:noFill/>
        </p:spPr>
        <p:txBody>
          <a:bodyPr wrap="square" rtlCol="0">
            <a:spAutoFit/>
          </a:bodyPr>
          <a:lstStyle/>
          <a:p>
            <a:pPr algn="ctr"/>
            <a:r>
              <a:rPr lang="fr-FR" b="1" dirty="0"/>
              <a:t>Van Allen </a:t>
            </a:r>
            <a:r>
              <a:rPr lang="fr-FR" b="1" dirty="0" err="1"/>
              <a:t>belts</a:t>
            </a:r>
            <a:endParaRPr lang="fr-FR" b="1" dirty="0"/>
          </a:p>
        </p:txBody>
      </p:sp>
      <p:pic>
        <p:nvPicPr>
          <p:cNvPr id="1026" name="Picture 2" descr="Image illustrative de l’article Soleil">
            <a:extLst>
              <a:ext uri="{FF2B5EF4-FFF2-40B4-BE49-F238E27FC236}">
                <a16:creationId xmlns:a16="http://schemas.microsoft.com/office/drawing/2014/main" id="{4A880083-1F35-133E-1408-7E001649B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794" y="3803447"/>
            <a:ext cx="1698292" cy="1698292"/>
          </a:xfrm>
          <a:prstGeom prst="rect">
            <a:avLst/>
          </a:prstGeom>
          <a:noFill/>
          <a:extLst>
            <a:ext uri="{909E8E84-426E-40DD-AFC4-6F175D3DCCD1}">
              <a14:hiddenFill xmlns:a14="http://schemas.microsoft.com/office/drawing/2010/main">
                <a:solidFill>
                  <a:srgbClr val="FFFFFF"/>
                </a:solidFill>
              </a14:hiddenFill>
            </a:ext>
          </a:extLst>
        </p:spPr>
      </p:pic>
      <p:sp>
        <p:nvSpPr>
          <p:cNvPr id="5" name="Flèche : droite 4">
            <a:extLst>
              <a:ext uri="{FF2B5EF4-FFF2-40B4-BE49-F238E27FC236}">
                <a16:creationId xmlns:a16="http://schemas.microsoft.com/office/drawing/2014/main" id="{2B773984-4D20-B951-F4BE-E69DF237DE87}"/>
              </a:ext>
            </a:extLst>
          </p:cNvPr>
          <p:cNvSpPr/>
          <p:nvPr/>
        </p:nvSpPr>
        <p:spPr>
          <a:xfrm rot="10800000">
            <a:off x="8161482" y="4314595"/>
            <a:ext cx="815926" cy="576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EAA4640-624B-0A89-5A24-FAAB03237FCC}"/>
              </a:ext>
            </a:extLst>
          </p:cNvPr>
          <p:cNvPicPr>
            <a:picLocks noChangeAspect="1"/>
          </p:cNvPicPr>
          <p:nvPr/>
        </p:nvPicPr>
        <p:blipFill>
          <a:blip r:embed="rId4"/>
          <a:stretch>
            <a:fillRect/>
          </a:stretch>
        </p:blipFill>
        <p:spPr>
          <a:xfrm>
            <a:off x="925445" y="3784322"/>
            <a:ext cx="1698293" cy="1736543"/>
          </a:xfrm>
          <a:prstGeom prst="rect">
            <a:avLst/>
          </a:prstGeom>
        </p:spPr>
      </p:pic>
      <p:sp>
        <p:nvSpPr>
          <p:cNvPr id="8" name="Flèche : droite 7">
            <a:extLst>
              <a:ext uri="{FF2B5EF4-FFF2-40B4-BE49-F238E27FC236}">
                <a16:creationId xmlns:a16="http://schemas.microsoft.com/office/drawing/2014/main" id="{6EF01B63-1724-3824-B253-9E0A037C7886}"/>
              </a:ext>
            </a:extLst>
          </p:cNvPr>
          <p:cNvSpPr/>
          <p:nvPr/>
        </p:nvSpPr>
        <p:spPr>
          <a:xfrm>
            <a:off x="3188362" y="4314596"/>
            <a:ext cx="815926" cy="576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B97CCA29-D6FC-4598-9A1A-2DB2F2C10067}"/>
              </a:ext>
            </a:extLst>
          </p:cNvPr>
          <p:cNvSpPr txBox="1"/>
          <p:nvPr/>
        </p:nvSpPr>
        <p:spPr>
          <a:xfrm>
            <a:off x="9550793" y="5520865"/>
            <a:ext cx="1698293" cy="369332"/>
          </a:xfrm>
          <a:prstGeom prst="rect">
            <a:avLst/>
          </a:prstGeom>
          <a:noFill/>
        </p:spPr>
        <p:txBody>
          <a:bodyPr wrap="square" rtlCol="0">
            <a:spAutoFit/>
          </a:bodyPr>
          <a:lstStyle/>
          <a:p>
            <a:pPr algn="ctr"/>
            <a:r>
              <a:rPr lang="fr-FR" b="1" dirty="0"/>
              <a:t>Sun</a:t>
            </a:r>
          </a:p>
        </p:txBody>
      </p:sp>
      <p:sp>
        <p:nvSpPr>
          <p:cNvPr id="10" name="ZoneTexte 9">
            <a:extLst>
              <a:ext uri="{FF2B5EF4-FFF2-40B4-BE49-F238E27FC236}">
                <a16:creationId xmlns:a16="http://schemas.microsoft.com/office/drawing/2014/main" id="{729499B5-DF0A-8B5B-AD62-63ABA1A739EF}"/>
              </a:ext>
            </a:extLst>
          </p:cNvPr>
          <p:cNvSpPr txBox="1"/>
          <p:nvPr/>
        </p:nvSpPr>
        <p:spPr>
          <a:xfrm>
            <a:off x="925445" y="5517904"/>
            <a:ext cx="1698293" cy="369332"/>
          </a:xfrm>
          <a:prstGeom prst="rect">
            <a:avLst/>
          </a:prstGeom>
          <a:noFill/>
        </p:spPr>
        <p:txBody>
          <a:bodyPr wrap="square" rtlCol="0">
            <a:spAutoFit/>
          </a:bodyPr>
          <a:lstStyle/>
          <a:p>
            <a:pPr algn="ctr"/>
            <a:r>
              <a:rPr lang="fr-FR" b="1" dirty="0"/>
              <a:t>Extra </a:t>
            </a:r>
            <a:r>
              <a:rPr lang="fr-FR" b="1" dirty="0" err="1"/>
              <a:t>galactic</a:t>
            </a:r>
            <a:endParaRPr lang="fr-FR" b="1" dirty="0"/>
          </a:p>
        </p:txBody>
      </p:sp>
      <p:pic>
        <p:nvPicPr>
          <p:cNvPr id="18" name="Image 17">
            <a:extLst>
              <a:ext uri="{FF2B5EF4-FFF2-40B4-BE49-F238E27FC236}">
                <a16:creationId xmlns:a16="http://schemas.microsoft.com/office/drawing/2014/main" id="{B97CFB43-4013-E18A-6C95-5527E138AF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364" y="4521797"/>
            <a:ext cx="182669" cy="162372"/>
          </a:xfrm>
          <a:prstGeom prst="rect">
            <a:avLst/>
          </a:prstGeom>
        </p:spPr>
      </p:pic>
      <p:pic>
        <p:nvPicPr>
          <p:cNvPr id="19" name="Image 18">
            <a:extLst>
              <a:ext uri="{FF2B5EF4-FFF2-40B4-BE49-F238E27FC236}">
                <a16:creationId xmlns:a16="http://schemas.microsoft.com/office/drawing/2014/main" id="{A18C0143-46F8-1992-2BA6-E9A1B7C790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2964" y="4314595"/>
            <a:ext cx="182669" cy="162372"/>
          </a:xfrm>
          <a:prstGeom prst="rect">
            <a:avLst/>
          </a:prstGeom>
        </p:spPr>
      </p:pic>
      <p:pic>
        <p:nvPicPr>
          <p:cNvPr id="20" name="Image 19">
            <a:extLst>
              <a:ext uri="{FF2B5EF4-FFF2-40B4-BE49-F238E27FC236}">
                <a16:creationId xmlns:a16="http://schemas.microsoft.com/office/drawing/2014/main" id="{F11E7340-CE81-0187-09A2-E097008F86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4990" y="4521797"/>
            <a:ext cx="182669" cy="162372"/>
          </a:xfrm>
          <a:prstGeom prst="rect">
            <a:avLst/>
          </a:prstGeom>
        </p:spPr>
      </p:pic>
      <p:sp>
        <p:nvSpPr>
          <p:cNvPr id="11" name="ZoneTexte 10">
            <a:extLst>
              <a:ext uri="{FF2B5EF4-FFF2-40B4-BE49-F238E27FC236}">
                <a16:creationId xmlns:a16="http://schemas.microsoft.com/office/drawing/2014/main" id="{4D0C96E3-C861-4672-D279-4278AC80D563}"/>
              </a:ext>
            </a:extLst>
          </p:cNvPr>
          <p:cNvSpPr txBox="1"/>
          <p:nvPr/>
        </p:nvSpPr>
        <p:spPr>
          <a:xfrm>
            <a:off x="10032327" y="6177246"/>
            <a:ext cx="1517249" cy="246221"/>
          </a:xfrm>
          <a:prstGeom prst="rect">
            <a:avLst/>
          </a:prstGeom>
          <a:noFill/>
        </p:spPr>
        <p:txBody>
          <a:bodyPr wrap="square">
            <a:spAutoFit/>
          </a:bodyPr>
          <a:lstStyle/>
          <a:p>
            <a:r>
              <a:rPr lang="fr-FR" sz="1000" dirty="0"/>
              <a:t>(</a:t>
            </a:r>
            <a:r>
              <a:rPr lang="fr-FR" sz="1000" dirty="0" err="1"/>
              <a:t>pictures</a:t>
            </a:r>
            <a:r>
              <a:rPr lang="fr-FR" sz="1000" dirty="0"/>
              <a:t> source: NASA)</a:t>
            </a:r>
          </a:p>
        </p:txBody>
      </p:sp>
    </p:spTree>
    <p:extLst>
      <p:ext uri="{BB962C8B-B14F-4D97-AF65-F5344CB8AC3E}">
        <p14:creationId xmlns:p14="http://schemas.microsoft.com/office/powerpoint/2010/main" val="321427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AF01C32-95C3-6A17-8759-B1AD0108EE59}"/>
              </a:ext>
            </a:extLst>
          </p:cNvPr>
          <p:cNvSpPr>
            <a:spLocks noGrp="1"/>
          </p:cNvSpPr>
          <p:nvPr>
            <p:ph idx="1"/>
          </p:nvPr>
        </p:nvSpPr>
        <p:spPr/>
        <p:txBody>
          <a:bodyPr>
            <a:normAutofit/>
          </a:bodyPr>
          <a:lstStyle/>
          <a:p>
            <a:pPr marL="342900" indent="-342900">
              <a:buFont typeface="Arial" panose="020B0604020202020204" pitchFamily="34" charset="0"/>
              <a:buChar char="•"/>
            </a:pPr>
            <a:r>
              <a:rPr lang="fr-FR" sz="2000" dirty="0" err="1"/>
              <a:t>Ionization</a:t>
            </a:r>
            <a:r>
              <a:rPr lang="fr-FR" sz="2000" dirty="0"/>
              <a:t> Dose</a:t>
            </a:r>
          </a:p>
          <a:p>
            <a:pPr marL="615950" lvl="1" indent="-342900"/>
            <a:r>
              <a:rPr lang="fr-FR" sz="2000" dirty="0" err="1">
                <a:latin typeface="+mn-lt"/>
              </a:rPr>
              <a:t>Instantaneous</a:t>
            </a:r>
            <a:r>
              <a:rPr lang="fr-FR" sz="2000" dirty="0">
                <a:latin typeface="+mn-lt"/>
              </a:rPr>
              <a:t> dose rate : </a:t>
            </a:r>
            <a:r>
              <a:rPr lang="fr-FR" sz="2000" dirty="0" err="1">
                <a:latin typeface="+mn-lt"/>
              </a:rPr>
              <a:t>expressed</a:t>
            </a:r>
            <a:r>
              <a:rPr lang="fr-FR" sz="2000" dirty="0">
                <a:latin typeface="+mn-lt"/>
              </a:rPr>
              <a:t> in rad per unit of time</a:t>
            </a:r>
          </a:p>
          <a:p>
            <a:pPr marL="615950" lvl="1" indent="-342900"/>
            <a:r>
              <a:rPr lang="fr-FR" sz="2000" dirty="0">
                <a:latin typeface="+mn-lt"/>
              </a:rPr>
              <a:t>Total Ionisation Dose : </a:t>
            </a:r>
            <a:r>
              <a:rPr lang="fr-FR" sz="2000" dirty="0" err="1">
                <a:latin typeface="+mn-lt"/>
              </a:rPr>
              <a:t>integration</a:t>
            </a:r>
            <a:r>
              <a:rPr lang="fr-FR" sz="2000" dirty="0">
                <a:latin typeface="+mn-lt"/>
              </a:rPr>
              <a:t> of the </a:t>
            </a:r>
            <a:r>
              <a:rPr lang="fr-FR" sz="2000" dirty="0" err="1">
                <a:latin typeface="+mn-lt"/>
              </a:rPr>
              <a:t>instantaneous</a:t>
            </a:r>
            <a:r>
              <a:rPr lang="fr-FR" sz="2000" dirty="0">
                <a:latin typeface="+mn-lt"/>
              </a:rPr>
              <a:t> dose rate over mission life</a:t>
            </a:r>
          </a:p>
          <a:p>
            <a:pPr marL="342900" indent="-342900">
              <a:buFont typeface="Arial" panose="020B0604020202020204" pitchFamily="34" charset="0"/>
              <a:buChar char="•"/>
            </a:pPr>
            <a:r>
              <a:rPr lang="fr-FR" sz="2000" dirty="0"/>
              <a:t>Non </a:t>
            </a:r>
            <a:r>
              <a:rPr lang="fr-FR" sz="2000" dirty="0" err="1"/>
              <a:t>Ionization</a:t>
            </a:r>
            <a:r>
              <a:rPr lang="fr-FR" sz="2000" dirty="0"/>
              <a:t> Dose</a:t>
            </a:r>
          </a:p>
          <a:p>
            <a:pPr marL="615950" lvl="1" indent="-342900"/>
            <a:r>
              <a:rPr lang="fr-FR" sz="2000" dirty="0" err="1">
                <a:latin typeface="+mn-lt"/>
              </a:rPr>
              <a:t>Instantaneous</a:t>
            </a:r>
            <a:r>
              <a:rPr lang="fr-FR" sz="2000" dirty="0">
                <a:latin typeface="+mn-lt"/>
              </a:rPr>
              <a:t> : </a:t>
            </a:r>
            <a:r>
              <a:rPr lang="fr-FR" sz="2000" dirty="0" err="1">
                <a:latin typeface="+mn-lt"/>
              </a:rPr>
              <a:t>expressed</a:t>
            </a:r>
            <a:r>
              <a:rPr lang="fr-FR" sz="2000" dirty="0">
                <a:latin typeface="+mn-lt"/>
              </a:rPr>
              <a:t> as </a:t>
            </a:r>
            <a:r>
              <a:rPr lang="fr-FR" sz="2000" dirty="0" err="1">
                <a:latin typeface="+mn-lt"/>
              </a:rPr>
              <a:t>Displacement</a:t>
            </a:r>
            <a:r>
              <a:rPr lang="fr-FR" sz="2000" dirty="0">
                <a:latin typeface="+mn-lt"/>
              </a:rPr>
              <a:t> Damage Equivalent Fluence (DDEF) in n/cm²/s</a:t>
            </a:r>
          </a:p>
          <a:p>
            <a:pPr marL="615950" lvl="1" indent="-342900"/>
            <a:r>
              <a:rPr lang="fr-FR" sz="2000" dirty="0">
                <a:latin typeface="+mn-lt"/>
              </a:rPr>
              <a:t>Total Non Ionisation Dose : </a:t>
            </a:r>
            <a:r>
              <a:rPr lang="fr-FR" sz="2000" dirty="0" err="1">
                <a:latin typeface="+mn-lt"/>
              </a:rPr>
              <a:t>integration</a:t>
            </a:r>
            <a:r>
              <a:rPr lang="fr-FR" sz="2000" dirty="0">
                <a:latin typeface="+mn-lt"/>
              </a:rPr>
              <a:t> of the DDEF over mission life </a:t>
            </a:r>
            <a:r>
              <a:rPr lang="fr-FR" sz="2000" dirty="0" err="1">
                <a:latin typeface="+mn-lt"/>
              </a:rPr>
              <a:t>expressed</a:t>
            </a:r>
            <a:r>
              <a:rPr lang="fr-FR" sz="2000" dirty="0">
                <a:latin typeface="+mn-lt"/>
              </a:rPr>
              <a:t> in n/cm²</a:t>
            </a:r>
          </a:p>
          <a:p>
            <a:pPr marL="342900" indent="-342900">
              <a:buFont typeface="Arial" panose="020B0604020202020204" pitchFamily="34" charset="0"/>
              <a:buChar char="•"/>
            </a:pPr>
            <a:r>
              <a:rPr lang="fr-FR" sz="2000" dirty="0"/>
              <a:t>Single Event </a:t>
            </a:r>
            <a:r>
              <a:rPr lang="fr-FR" sz="2000" dirty="0" err="1"/>
              <a:t>Effects</a:t>
            </a:r>
            <a:endParaRPr lang="fr-FR" sz="2000" dirty="0"/>
          </a:p>
          <a:p>
            <a:pPr marL="615950" lvl="1" indent="-342900"/>
            <a:r>
              <a:rPr lang="fr-FR" sz="2000" dirty="0">
                <a:latin typeface="+mn-lt"/>
              </a:rPr>
              <a:t>Are not </a:t>
            </a:r>
            <a:r>
              <a:rPr lang="fr-FR" sz="2000" dirty="0" err="1">
                <a:latin typeface="+mn-lt"/>
              </a:rPr>
              <a:t>considered</a:t>
            </a:r>
            <a:r>
              <a:rPr lang="fr-FR" sz="2000" dirty="0">
                <a:latin typeface="+mn-lt"/>
              </a:rPr>
              <a:t> </a:t>
            </a:r>
            <a:r>
              <a:rPr lang="fr-FR" sz="2000" dirty="0" err="1">
                <a:latin typeface="+mn-lt"/>
              </a:rPr>
              <a:t>here</a:t>
            </a:r>
            <a:r>
              <a:rPr lang="fr-FR" sz="2000" dirty="0">
                <a:latin typeface="+mn-lt"/>
              </a:rPr>
              <a:t> as not applicable to quartz </a:t>
            </a:r>
            <a:r>
              <a:rPr lang="fr-FR" sz="2000" dirty="0" err="1">
                <a:latin typeface="+mn-lt"/>
              </a:rPr>
              <a:t>resonators</a:t>
            </a:r>
            <a:endParaRPr lang="fr-FR" sz="2000" dirty="0">
              <a:latin typeface="+mn-lt"/>
            </a:endParaRP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p:txBody>
      </p:sp>
      <p:sp>
        <p:nvSpPr>
          <p:cNvPr id="3" name="Espace réservé du texte 2">
            <a:extLst>
              <a:ext uri="{FF2B5EF4-FFF2-40B4-BE49-F238E27FC236}">
                <a16:creationId xmlns:a16="http://schemas.microsoft.com/office/drawing/2014/main" id="{78261E15-7D31-C45D-59C2-1BE2568A8FEA}"/>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350BFF64-7DAC-71CD-9CE1-43B97EB8749F}"/>
              </a:ext>
            </a:extLst>
          </p:cNvPr>
          <p:cNvSpPr>
            <a:spLocks noGrp="1"/>
          </p:cNvSpPr>
          <p:nvPr>
            <p:ph type="body" sz="quarter" idx="12"/>
          </p:nvPr>
        </p:nvSpPr>
        <p:spPr/>
        <p:txBody>
          <a:bodyPr/>
          <a:lstStyle/>
          <a:p>
            <a:r>
              <a:rPr lang="fr-FR" dirty="0" err="1"/>
              <a:t>Characterization</a:t>
            </a:r>
            <a:r>
              <a:rPr lang="fr-FR" dirty="0"/>
              <a:t> of radiations on </a:t>
            </a:r>
            <a:r>
              <a:rPr lang="fr-FR" dirty="0" err="1"/>
              <a:t>devices</a:t>
            </a:r>
            <a:endParaRPr lang="fr-FR" dirty="0"/>
          </a:p>
        </p:txBody>
      </p:sp>
    </p:spTree>
    <p:extLst>
      <p:ext uri="{BB962C8B-B14F-4D97-AF65-F5344CB8AC3E}">
        <p14:creationId xmlns:p14="http://schemas.microsoft.com/office/powerpoint/2010/main" val="61195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6924A2-F005-C110-DD7E-F13F0F6B54EA}"/>
              </a:ext>
            </a:extLst>
          </p:cNvPr>
          <p:cNvSpPr>
            <a:spLocks noGrp="1"/>
          </p:cNvSpPr>
          <p:nvPr>
            <p:ph idx="1"/>
          </p:nvPr>
        </p:nvSpPr>
        <p:spPr/>
        <p:txBody>
          <a:bodyPr/>
          <a:lstStyle/>
          <a:p>
            <a:r>
              <a:rPr lang="fr-FR" dirty="0"/>
              <a:t>As the radiation </a:t>
            </a:r>
            <a:r>
              <a:rPr lang="fr-FR" dirty="0" err="1"/>
              <a:t>depends</a:t>
            </a:r>
            <a:r>
              <a:rPr lang="fr-FR" dirty="0"/>
              <a:t> of the position in </a:t>
            </a:r>
            <a:r>
              <a:rPr lang="fr-FR" dirty="0" err="1"/>
              <a:t>space</a:t>
            </a:r>
            <a:r>
              <a:rPr lang="fr-FR" dirty="0"/>
              <a:t>, </a:t>
            </a:r>
            <a:r>
              <a:rPr lang="fr-FR" dirty="0" err="1"/>
              <a:t>it</a:t>
            </a:r>
            <a:r>
              <a:rPr lang="fr-FR" dirty="0"/>
              <a:t> </a:t>
            </a:r>
            <a:r>
              <a:rPr lang="fr-FR" dirty="0" err="1"/>
              <a:t>depends</a:t>
            </a:r>
            <a:r>
              <a:rPr lang="fr-FR" dirty="0"/>
              <a:t> </a:t>
            </a:r>
            <a:r>
              <a:rPr lang="fr-FR" dirty="0" err="1"/>
              <a:t>then</a:t>
            </a:r>
            <a:r>
              <a:rPr lang="fr-FR" dirty="0"/>
              <a:t> on the mission profile.</a:t>
            </a:r>
          </a:p>
          <a:p>
            <a:r>
              <a:rPr lang="fr-FR" dirty="0"/>
              <a:t>For the </a:t>
            </a:r>
            <a:r>
              <a:rPr lang="fr-FR" dirty="0" err="1"/>
              <a:t>study</a:t>
            </a:r>
            <a:r>
              <a:rPr lang="fr-FR" dirty="0"/>
              <a:t>, 6 profiles </a:t>
            </a:r>
            <a:r>
              <a:rPr lang="fr-FR" dirty="0" err="1"/>
              <a:t>were</a:t>
            </a:r>
            <a:r>
              <a:rPr lang="fr-FR" dirty="0"/>
              <a:t> </a:t>
            </a:r>
            <a:r>
              <a:rPr lang="fr-FR" dirty="0" err="1"/>
              <a:t>considered</a:t>
            </a:r>
            <a:r>
              <a:rPr lang="fr-FR" dirty="0"/>
              <a:t>:</a:t>
            </a:r>
          </a:p>
        </p:txBody>
      </p:sp>
      <p:sp>
        <p:nvSpPr>
          <p:cNvPr id="3" name="Espace réservé du texte 2">
            <a:extLst>
              <a:ext uri="{FF2B5EF4-FFF2-40B4-BE49-F238E27FC236}">
                <a16:creationId xmlns:a16="http://schemas.microsoft.com/office/drawing/2014/main" id="{5E6A1407-42C9-35E5-3EB9-215E6AC4501F}"/>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4EF4BBC2-9A31-9F4B-2853-A1927A86B362}"/>
              </a:ext>
            </a:extLst>
          </p:cNvPr>
          <p:cNvSpPr>
            <a:spLocks noGrp="1"/>
          </p:cNvSpPr>
          <p:nvPr>
            <p:ph type="body" sz="quarter" idx="12"/>
          </p:nvPr>
        </p:nvSpPr>
        <p:spPr/>
        <p:txBody>
          <a:bodyPr/>
          <a:lstStyle/>
          <a:p>
            <a:r>
              <a:rPr lang="fr-FR" dirty="0"/>
              <a:t>Mission profiles </a:t>
            </a:r>
            <a:r>
              <a:rPr lang="fr-FR" dirty="0" err="1"/>
              <a:t>considered</a:t>
            </a:r>
            <a:endParaRPr lang="fr-FR" dirty="0"/>
          </a:p>
        </p:txBody>
      </p:sp>
      <p:pic>
        <p:nvPicPr>
          <p:cNvPr id="5" name="Image 4">
            <a:extLst>
              <a:ext uri="{FF2B5EF4-FFF2-40B4-BE49-F238E27FC236}">
                <a16:creationId xmlns:a16="http://schemas.microsoft.com/office/drawing/2014/main" id="{B548E84F-74F7-4CD0-EE60-FE495C3BAF9A}"/>
              </a:ext>
            </a:extLst>
          </p:cNvPr>
          <p:cNvPicPr>
            <a:picLocks noChangeAspect="1"/>
          </p:cNvPicPr>
          <p:nvPr/>
        </p:nvPicPr>
        <p:blipFill>
          <a:blip r:embed="rId2"/>
          <a:stretch>
            <a:fillRect/>
          </a:stretch>
        </p:blipFill>
        <p:spPr>
          <a:xfrm>
            <a:off x="3393811" y="5387345"/>
            <a:ext cx="6773735" cy="1282905"/>
          </a:xfrm>
          <a:prstGeom prst="rect">
            <a:avLst/>
          </a:prstGeom>
        </p:spPr>
      </p:pic>
      <p:grpSp>
        <p:nvGrpSpPr>
          <p:cNvPr id="18" name="Groupe 17">
            <a:extLst>
              <a:ext uri="{FF2B5EF4-FFF2-40B4-BE49-F238E27FC236}">
                <a16:creationId xmlns:a16="http://schemas.microsoft.com/office/drawing/2014/main" id="{0F13BFC6-6F35-520F-ADCA-13C551DDBBB0}"/>
              </a:ext>
            </a:extLst>
          </p:cNvPr>
          <p:cNvGrpSpPr/>
          <p:nvPr/>
        </p:nvGrpSpPr>
        <p:grpSpPr>
          <a:xfrm>
            <a:off x="5891274" y="2262755"/>
            <a:ext cx="4398090" cy="3059555"/>
            <a:chOff x="6582728" y="2139866"/>
            <a:chExt cx="3833884" cy="2467515"/>
          </a:xfrm>
        </p:grpSpPr>
        <p:sp>
          <p:nvSpPr>
            <p:cNvPr id="6" name="ZoneTexte 5">
              <a:extLst>
                <a:ext uri="{FF2B5EF4-FFF2-40B4-BE49-F238E27FC236}">
                  <a16:creationId xmlns:a16="http://schemas.microsoft.com/office/drawing/2014/main" id="{42D6A33C-F2CA-9098-D508-5B0AE2B0B306}"/>
                </a:ext>
              </a:extLst>
            </p:cNvPr>
            <p:cNvSpPr txBox="1"/>
            <p:nvPr/>
          </p:nvSpPr>
          <p:spPr>
            <a:xfrm>
              <a:off x="9423652" y="4387256"/>
              <a:ext cx="986711" cy="218813"/>
            </a:xfrm>
            <a:prstGeom prst="rect">
              <a:avLst/>
            </a:prstGeom>
            <a:noFill/>
          </p:spPr>
          <p:txBody>
            <a:bodyPr wrap="square" rtlCol="0">
              <a:spAutoFit/>
            </a:bodyPr>
            <a:lstStyle/>
            <a:p>
              <a:pPr algn="ctr"/>
              <a:r>
                <a:rPr lang="fr-FR" sz="1200" b="1" dirty="0"/>
                <a:t>Deep </a:t>
              </a:r>
              <a:r>
                <a:rPr lang="fr-FR" sz="1200" b="1" dirty="0" err="1"/>
                <a:t>Space</a:t>
              </a:r>
              <a:endParaRPr lang="fr-FR" sz="1200" b="1" dirty="0"/>
            </a:p>
          </p:txBody>
        </p:sp>
        <p:pic>
          <p:nvPicPr>
            <p:cNvPr id="7" name="Image 6">
              <a:extLst>
                <a:ext uri="{FF2B5EF4-FFF2-40B4-BE49-F238E27FC236}">
                  <a16:creationId xmlns:a16="http://schemas.microsoft.com/office/drawing/2014/main" id="{515E817B-54E0-417E-23A3-ADB25F19C3A3}"/>
                </a:ext>
              </a:extLst>
            </p:cNvPr>
            <p:cNvPicPr>
              <a:picLocks noChangeAspect="1"/>
            </p:cNvPicPr>
            <p:nvPr/>
          </p:nvPicPr>
          <p:blipFill>
            <a:blip r:embed="rId3"/>
            <a:stretch>
              <a:fillRect/>
            </a:stretch>
          </p:blipFill>
          <p:spPr>
            <a:xfrm>
              <a:off x="6582728" y="2139867"/>
              <a:ext cx="1028700" cy="942975"/>
            </a:xfrm>
            <a:prstGeom prst="rect">
              <a:avLst/>
            </a:prstGeom>
          </p:spPr>
        </p:pic>
        <p:sp>
          <p:nvSpPr>
            <p:cNvPr id="8" name="ZoneTexte 7">
              <a:extLst>
                <a:ext uri="{FF2B5EF4-FFF2-40B4-BE49-F238E27FC236}">
                  <a16:creationId xmlns:a16="http://schemas.microsoft.com/office/drawing/2014/main" id="{F8F02AA3-2682-AE1F-F222-CC2C0D7648CA}"/>
                </a:ext>
              </a:extLst>
            </p:cNvPr>
            <p:cNvSpPr txBox="1"/>
            <p:nvPr/>
          </p:nvSpPr>
          <p:spPr>
            <a:xfrm>
              <a:off x="6582728" y="3101195"/>
              <a:ext cx="1028700" cy="218813"/>
            </a:xfrm>
            <a:prstGeom prst="rect">
              <a:avLst/>
            </a:prstGeom>
            <a:noFill/>
          </p:spPr>
          <p:txBody>
            <a:bodyPr wrap="square" rtlCol="0">
              <a:spAutoFit/>
            </a:bodyPr>
            <a:lstStyle/>
            <a:p>
              <a:pPr algn="ctr"/>
              <a:r>
                <a:rPr lang="fr-FR" sz="1200" b="1" dirty="0"/>
                <a:t>Telecom GEO</a:t>
              </a:r>
            </a:p>
          </p:txBody>
        </p:sp>
        <p:pic>
          <p:nvPicPr>
            <p:cNvPr id="9" name="Image 8">
              <a:extLst>
                <a:ext uri="{FF2B5EF4-FFF2-40B4-BE49-F238E27FC236}">
                  <a16:creationId xmlns:a16="http://schemas.microsoft.com/office/drawing/2014/main" id="{3E8653ED-E1F2-112B-930E-97CF1451AEEB}"/>
                </a:ext>
              </a:extLst>
            </p:cNvPr>
            <p:cNvPicPr>
              <a:picLocks noChangeAspect="1"/>
            </p:cNvPicPr>
            <p:nvPr/>
          </p:nvPicPr>
          <p:blipFill>
            <a:blip r:embed="rId4"/>
            <a:stretch>
              <a:fillRect/>
            </a:stretch>
          </p:blipFill>
          <p:spPr>
            <a:xfrm>
              <a:off x="8034761" y="2139867"/>
              <a:ext cx="995951" cy="942975"/>
            </a:xfrm>
            <a:prstGeom prst="rect">
              <a:avLst/>
            </a:prstGeom>
          </p:spPr>
        </p:pic>
        <p:sp>
          <p:nvSpPr>
            <p:cNvPr id="10" name="ZoneTexte 9">
              <a:extLst>
                <a:ext uri="{FF2B5EF4-FFF2-40B4-BE49-F238E27FC236}">
                  <a16:creationId xmlns:a16="http://schemas.microsoft.com/office/drawing/2014/main" id="{61475B90-84D8-514E-0FAF-BF306D254140}"/>
                </a:ext>
              </a:extLst>
            </p:cNvPr>
            <p:cNvSpPr txBox="1"/>
            <p:nvPr/>
          </p:nvSpPr>
          <p:spPr>
            <a:xfrm>
              <a:off x="7923364" y="3104648"/>
              <a:ext cx="1229619" cy="218813"/>
            </a:xfrm>
            <a:prstGeom prst="rect">
              <a:avLst/>
            </a:prstGeom>
            <a:noFill/>
          </p:spPr>
          <p:txBody>
            <a:bodyPr wrap="square" rtlCol="0">
              <a:spAutoFit/>
            </a:bodyPr>
            <a:lstStyle/>
            <a:p>
              <a:pPr algn="ctr"/>
              <a:r>
                <a:rPr lang="fr-FR" sz="1200" b="1" dirty="0"/>
                <a:t>Telecom LEO</a:t>
              </a:r>
            </a:p>
          </p:txBody>
        </p:sp>
        <p:pic>
          <p:nvPicPr>
            <p:cNvPr id="11" name="Image 10">
              <a:extLst>
                <a:ext uri="{FF2B5EF4-FFF2-40B4-BE49-F238E27FC236}">
                  <a16:creationId xmlns:a16="http://schemas.microsoft.com/office/drawing/2014/main" id="{15856160-3F0B-9E8A-F46B-89FED15BFED6}"/>
                </a:ext>
              </a:extLst>
            </p:cNvPr>
            <p:cNvPicPr>
              <a:picLocks noChangeAspect="1"/>
            </p:cNvPicPr>
            <p:nvPr/>
          </p:nvPicPr>
          <p:blipFill>
            <a:blip r:embed="rId5"/>
            <a:stretch>
              <a:fillRect/>
            </a:stretch>
          </p:blipFill>
          <p:spPr>
            <a:xfrm>
              <a:off x="9419900" y="2139866"/>
              <a:ext cx="995951" cy="965901"/>
            </a:xfrm>
            <a:prstGeom prst="rect">
              <a:avLst/>
            </a:prstGeom>
          </p:spPr>
        </p:pic>
        <p:sp>
          <p:nvSpPr>
            <p:cNvPr id="12" name="ZoneTexte 11">
              <a:extLst>
                <a:ext uri="{FF2B5EF4-FFF2-40B4-BE49-F238E27FC236}">
                  <a16:creationId xmlns:a16="http://schemas.microsoft.com/office/drawing/2014/main" id="{7A8600AE-5C97-BAEB-A070-81D342F477EC}"/>
                </a:ext>
              </a:extLst>
            </p:cNvPr>
            <p:cNvSpPr txBox="1"/>
            <p:nvPr/>
          </p:nvSpPr>
          <p:spPr>
            <a:xfrm>
              <a:off x="9429901" y="3099340"/>
              <a:ext cx="948740" cy="218813"/>
            </a:xfrm>
            <a:prstGeom prst="rect">
              <a:avLst/>
            </a:prstGeom>
            <a:noFill/>
          </p:spPr>
          <p:txBody>
            <a:bodyPr wrap="square" rtlCol="0">
              <a:spAutoFit/>
            </a:bodyPr>
            <a:lstStyle/>
            <a:p>
              <a:pPr algn="ctr"/>
              <a:r>
                <a:rPr lang="fr-FR" sz="1200" b="1" i="0" u="none" strike="noStrike" baseline="0" dirty="0">
                  <a:solidFill>
                    <a:srgbClr val="000000"/>
                  </a:solidFill>
                  <a:latin typeface="Calibri" panose="020F0502020204030204" pitchFamily="34" charset="0"/>
                </a:rPr>
                <a:t>LEO SSO </a:t>
              </a:r>
              <a:endParaRPr lang="fr-FR" sz="1200" b="1" dirty="0"/>
            </a:p>
          </p:txBody>
        </p:sp>
        <p:pic>
          <p:nvPicPr>
            <p:cNvPr id="13" name="Image 12">
              <a:extLst>
                <a:ext uri="{FF2B5EF4-FFF2-40B4-BE49-F238E27FC236}">
                  <a16:creationId xmlns:a16="http://schemas.microsoft.com/office/drawing/2014/main" id="{D07ECC6B-CB96-62FE-F9C6-A7652DC50D01}"/>
                </a:ext>
              </a:extLst>
            </p:cNvPr>
            <p:cNvPicPr>
              <a:picLocks noChangeAspect="1"/>
            </p:cNvPicPr>
            <p:nvPr/>
          </p:nvPicPr>
          <p:blipFill>
            <a:blip r:embed="rId6"/>
            <a:stretch>
              <a:fillRect/>
            </a:stretch>
          </p:blipFill>
          <p:spPr>
            <a:xfrm>
              <a:off x="6592729" y="3421388"/>
              <a:ext cx="1019879" cy="959217"/>
            </a:xfrm>
            <a:prstGeom prst="rect">
              <a:avLst/>
            </a:prstGeom>
          </p:spPr>
        </p:pic>
        <p:sp>
          <p:nvSpPr>
            <p:cNvPr id="14" name="ZoneTexte 13">
              <a:extLst>
                <a:ext uri="{FF2B5EF4-FFF2-40B4-BE49-F238E27FC236}">
                  <a16:creationId xmlns:a16="http://schemas.microsoft.com/office/drawing/2014/main" id="{8CFA7ADD-E870-D081-2328-A8D475B18704}"/>
                </a:ext>
              </a:extLst>
            </p:cNvPr>
            <p:cNvSpPr txBox="1"/>
            <p:nvPr/>
          </p:nvSpPr>
          <p:spPr>
            <a:xfrm>
              <a:off x="6592729" y="4380605"/>
              <a:ext cx="1013630" cy="218813"/>
            </a:xfrm>
            <a:prstGeom prst="rect">
              <a:avLst/>
            </a:prstGeom>
            <a:noFill/>
          </p:spPr>
          <p:txBody>
            <a:bodyPr wrap="square" rtlCol="0">
              <a:spAutoFit/>
            </a:bodyPr>
            <a:lstStyle/>
            <a:p>
              <a:pPr algn="ctr"/>
              <a:r>
                <a:rPr lang="fr-FR" sz="1200" b="1" i="0" u="none" strike="noStrike" baseline="0" dirty="0">
                  <a:solidFill>
                    <a:srgbClr val="000000"/>
                  </a:solidFill>
                  <a:latin typeface="Calibri" panose="020F0502020204030204" pitchFamily="34" charset="0"/>
                </a:rPr>
                <a:t>GNSS MEO</a:t>
              </a:r>
              <a:endParaRPr lang="fr-FR" sz="1200" b="1" dirty="0"/>
            </a:p>
          </p:txBody>
        </p:sp>
        <p:pic>
          <p:nvPicPr>
            <p:cNvPr id="15" name="Image 14">
              <a:extLst>
                <a:ext uri="{FF2B5EF4-FFF2-40B4-BE49-F238E27FC236}">
                  <a16:creationId xmlns:a16="http://schemas.microsoft.com/office/drawing/2014/main" id="{5D06B788-FF2C-04FB-0923-2F61846B8E69}"/>
                </a:ext>
              </a:extLst>
            </p:cNvPr>
            <p:cNvPicPr>
              <a:picLocks noChangeAspect="1"/>
            </p:cNvPicPr>
            <p:nvPr/>
          </p:nvPicPr>
          <p:blipFill>
            <a:blip r:embed="rId7"/>
            <a:stretch>
              <a:fillRect/>
            </a:stretch>
          </p:blipFill>
          <p:spPr>
            <a:xfrm>
              <a:off x="7933365" y="3428039"/>
              <a:ext cx="1229620" cy="959217"/>
            </a:xfrm>
            <a:prstGeom prst="rect">
              <a:avLst/>
            </a:prstGeom>
          </p:spPr>
        </p:pic>
        <p:sp>
          <p:nvSpPr>
            <p:cNvPr id="16" name="ZoneTexte 15">
              <a:extLst>
                <a:ext uri="{FF2B5EF4-FFF2-40B4-BE49-F238E27FC236}">
                  <a16:creationId xmlns:a16="http://schemas.microsoft.com/office/drawing/2014/main" id="{B4CB2134-6F4F-EB91-5EA8-388A8DEE9C8A}"/>
                </a:ext>
              </a:extLst>
            </p:cNvPr>
            <p:cNvSpPr txBox="1"/>
            <p:nvPr/>
          </p:nvSpPr>
          <p:spPr>
            <a:xfrm>
              <a:off x="7933365" y="4388568"/>
              <a:ext cx="1229620" cy="218813"/>
            </a:xfrm>
            <a:prstGeom prst="rect">
              <a:avLst/>
            </a:prstGeom>
            <a:noFill/>
          </p:spPr>
          <p:txBody>
            <a:bodyPr wrap="square" rtlCol="0">
              <a:spAutoFit/>
            </a:bodyPr>
            <a:lstStyle/>
            <a:p>
              <a:pPr algn="ctr"/>
              <a:r>
                <a:rPr lang="fr-FR" sz="1200" b="1" i="0" u="none" strike="noStrike" baseline="0" dirty="0">
                  <a:solidFill>
                    <a:srgbClr val="000000"/>
                  </a:solidFill>
                  <a:latin typeface="Calibri" panose="020F0502020204030204" pitchFamily="34" charset="0"/>
                </a:rPr>
                <a:t>MEO O3B</a:t>
              </a:r>
              <a:endParaRPr lang="fr-FR" sz="1200" b="1" dirty="0"/>
            </a:p>
          </p:txBody>
        </p:sp>
        <p:pic>
          <p:nvPicPr>
            <p:cNvPr id="17" name="Image 16">
              <a:extLst>
                <a:ext uri="{FF2B5EF4-FFF2-40B4-BE49-F238E27FC236}">
                  <a16:creationId xmlns:a16="http://schemas.microsoft.com/office/drawing/2014/main" id="{766B3311-C98F-1C89-F760-0D3A5EB340EC}"/>
                </a:ext>
              </a:extLst>
            </p:cNvPr>
            <p:cNvPicPr>
              <a:picLocks noChangeAspect="1"/>
            </p:cNvPicPr>
            <p:nvPr/>
          </p:nvPicPr>
          <p:blipFill>
            <a:blip r:embed="rId8"/>
            <a:stretch>
              <a:fillRect/>
            </a:stretch>
          </p:blipFill>
          <p:spPr>
            <a:xfrm>
              <a:off x="9429901" y="3421387"/>
              <a:ext cx="986711" cy="959218"/>
            </a:xfrm>
            <a:prstGeom prst="rect">
              <a:avLst/>
            </a:prstGeom>
          </p:spPr>
        </p:pic>
      </p:grpSp>
    </p:spTree>
    <p:extLst>
      <p:ext uri="{BB962C8B-B14F-4D97-AF65-F5344CB8AC3E}">
        <p14:creationId xmlns:p14="http://schemas.microsoft.com/office/powerpoint/2010/main" val="3504693066"/>
      </p:ext>
    </p:extLst>
  </p:cSld>
  <p:clrMapOvr>
    <a:masterClrMapping/>
  </p:clrMapOvr>
</p:sld>
</file>

<file path=ppt/theme/theme1.xml><?xml version="1.0" encoding="utf-8"?>
<a:theme xmlns:a="http://schemas.openxmlformats.org/drawingml/2006/main" name="Custom Design">
  <a:themeElements>
    <a:clrScheme name="Rakon 2022">
      <a:dk1>
        <a:srgbClr val="000000"/>
      </a:dk1>
      <a:lt1>
        <a:srgbClr val="FFFFFF"/>
      </a:lt1>
      <a:dk2>
        <a:srgbClr val="39AB47"/>
      </a:dk2>
      <a:lt2>
        <a:srgbClr val="3F3F3F"/>
      </a:lt2>
      <a:accent1>
        <a:srgbClr val="7F7F7F"/>
      </a:accent1>
      <a:accent2>
        <a:srgbClr val="39AB47"/>
      </a:accent2>
      <a:accent3>
        <a:srgbClr val="0070C0"/>
      </a:accent3>
      <a:accent4>
        <a:srgbClr val="72236A"/>
      </a:accent4>
      <a:accent5>
        <a:srgbClr val="C00000"/>
      </a:accent5>
      <a:accent6>
        <a:srgbClr val="25223D"/>
      </a:accent6>
      <a:hlink>
        <a:srgbClr val="39AB47"/>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B505F0AAF8854BA7D2674B04F786C6" ma:contentTypeVersion="6" ma:contentTypeDescription="Create a new document." ma:contentTypeScope="" ma:versionID="0a9a67665d95953682270a56ef237d6d">
  <xsd:schema xmlns:xsd="http://www.w3.org/2001/XMLSchema" xmlns:xs="http://www.w3.org/2001/XMLSchema" xmlns:p="http://schemas.microsoft.com/office/2006/metadata/properties" xmlns:ns1="http://schemas.microsoft.com/sharepoint/v3" xmlns:ns2="f56811fa-b606-4f2e-bb30-f06042c05933" targetNamespace="http://schemas.microsoft.com/office/2006/metadata/properties" ma:root="true" ma:fieldsID="4a65544b1edf5d5962745fcf9921f865" ns1:_="" ns2:_="">
    <xsd:import namespace="http://schemas.microsoft.com/sharepoint/v3"/>
    <xsd:import namespace="f56811fa-b606-4f2e-bb30-f06042c0593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6811fa-b606-4f2e-bb30-f06042c059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E2EC69-5F85-4633-BB90-9F86B4AA1174}">
  <ds:schemaRefs>
    <ds:schemaRef ds:uri="http://schemas.microsoft.com/office/2006/documentManagement/types"/>
    <ds:schemaRef ds:uri="59c5d57d-9786-467c-82e3-0288ee2bc186"/>
    <ds:schemaRef ds:uri="http://www.w3.org/XML/1998/namespace"/>
    <ds:schemaRef ds:uri="e7316792-a002-418e-a31e-b53a10fc55b7"/>
    <ds:schemaRef ds:uri="http://schemas.microsoft.com/office/infopath/2007/PartnerControls"/>
    <ds:schemaRef ds:uri="http://purl.org/dc/elements/1.1/"/>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BA6BB77-E6C7-4854-B177-A46BD90314EC}"/>
</file>

<file path=customXml/itemProps3.xml><?xml version="1.0" encoding="utf-8"?>
<ds:datastoreItem xmlns:ds="http://schemas.openxmlformats.org/officeDocument/2006/customXml" ds:itemID="{2CD0EA83-99EB-42AC-B674-40CFF8A4B8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4783</TotalTime>
  <Words>1742</Words>
  <Application>Microsoft Office PowerPoint</Application>
  <PresentationFormat>Grand écran</PresentationFormat>
  <Paragraphs>242</Paragraphs>
  <Slides>27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Arial</vt:lpstr>
      <vt:lpstr>Calibri</vt:lpstr>
      <vt:lpstr>Calibri </vt:lpstr>
      <vt:lpstr>Courier New</vt:lpstr>
      <vt:lpstr>Open Sans</vt:lpstr>
      <vt:lpstr>Oswald</vt:lpstr>
      <vt:lpstr>Segoe UI Semibold</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Rakon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Howe</dc:creator>
  <cp:lastModifiedBy>Nicolas GUFFLET</cp:lastModifiedBy>
  <cp:revision>348</cp:revision>
  <cp:lastPrinted>2021-11-16T17:28:50Z</cp:lastPrinted>
  <dcterms:created xsi:type="dcterms:W3CDTF">2018-05-08T00:45:57Z</dcterms:created>
  <dcterms:modified xsi:type="dcterms:W3CDTF">2024-10-17T10:46:41Z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0x010100A3B505F0AAF8854BA7D2674B04F786C6</vt:lpwstr>
  </property>
</Properties>
</file>